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4"/>
  </p:notesMasterIdLst>
  <p:sldIdLst>
    <p:sldId id="256" r:id="rId2"/>
    <p:sldId id="263" r:id="rId3"/>
    <p:sldId id="264" r:id="rId4"/>
    <p:sldId id="260" r:id="rId5"/>
    <p:sldId id="257" r:id="rId6"/>
    <p:sldId id="261" r:id="rId7"/>
    <p:sldId id="262" r:id="rId8"/>
    <p:sldId id="268" r:id="rId9"/>
    <p:sldId id="265" r:id="rId10"/>
    <p:sldId id="266" r:id="rId11"/>
    <p:sldId id="267" r:id="rId12"/>
    <p:sldId id="269" r:id="rId13"/>
    <p:sldId id="275" r:id="rId14"/>
    <p:sldId id="274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4" r:id="rId27"/>
    <p:sldId id="285" r:id="rId28"/>
    <p:sldId id="287" r:id="rId29"/>
    <p:sldId id="286" r:id="rId30"/>
    <p:sldId id="288" r:id="rId31"/>
    <p:sldId id="289" r:id="rId32"/>
    <p:sldId id="259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21" d="100"/>
          <a:sy n="21" d="100"/>
        </p:scale>
        <p:origin x="3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5:52.2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092.375"/>
      <inkml:brushProperty name="anchorY" value="-5558.90918"/>
      <inkml:brushProperty name="scaleFactor" value="0.5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0:4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2642 65 24575,'-88'0'0,"-298"-10"0,243-3 0,-525-28 0,127 74 0,402-12 0,-251 70 0,260-47 0,111-36 0,0 1 0,0 0 0,1 2 0,-25 18 0,40-27 0,0 0 0,0 0 0,1 0 0,-1 1 0,0 0 0,1-1 0,0 1 0,0 0 0,0 0 0,0 0 0,0 0 0,0 0 0,1 0 0,0 1 0,-1-1 0,1 1 0,1-1 0,-1 1 0,0-1 0,1 1 0,0-1 0,-1 1 0,2-1 0,-1 1 0,0 0 0,1-1 0,-1 1 0,1-1 0,0 1 0,0-1 0,1 0 0,-1 1 0,0-1 0,5 6 0,3 4 0,0 0 0,1-1 0,1 0 0,0-1 0,0 0 0,24 17 0,87 48 0,-37-32 0,2-3 0,2-4 0,1-5 0,187 43 0,-110-45 0,333 17 0,-14-54 0,-421 1 0,0-3 0,-1-3 0,0-2 0,-1-4 0,84-34 0,-114 37 0,-2-1 0,0-1 0,51-38 0,-71 47 0,-1-1 0,1 0 0,-2-1 0,1 0 0,-1-1 0,-1 0 0,0 0 0,0-1 0,-1 0 0,-1 0 0,0 0 0,7-21 0,-11 24 0,-1 0 0,0 0 0,0 0 0,-1 0 0,0-1 0,0 1 0,-1 0 0,0 0 0,-1 0 0,0 0 0,-1 0 0,1 1 0,-2-1 0,1 1 0,-1-1 0,0 1 0,-1 0 0,0 1 0,-11-14 0,1 3 0,-2 1 0,1 1 0,-2 0 0,0 1 0,-1 1 0,-38-21 0,12 12-682,-52-19-1,-48-9-6143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5:4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3906 396 24575,'-8'-6'0,"0"0"0,-1 0 0,0 1 0,0 1 0,0-1 0,-1 1 0,1 1 0,-1 0 0,-18-3 0,-3-3 0,-862-260 0,831 251 0,-1 4 0,-84-10 0,-132 11 0,79 12 0,-216 5 0,118 26 0,3 20 0,101-1 0,32-7 0,73-30 0,0 0 0,30 2 0,1 4 0,-85 37 0,105-40 0,23-10 0,1 0 0,0 2 0,0 0 0,-18 12 0,2 3 0,0 0 0,2 2 0,-36 38 0,60-56 0,-1 0 0,1 0 0,1 1 0,-1-1 0,1 1 0,0 0 0,1-1 0,0 1 0,-3 13 0,3-7 0,1-1 0,0 0 0,1 1 0,2 23 0,-2-33 0,0 0 0,1-1 0,0 1 0,-1 0 0,1 0 0,0-1 0,0 1 0,1 0 0,-1-1 0,0 1 0,1-1 0,0 1 0,-1-1 0,1 0 0,0 0 0,0 0 0,0 0 0,1 0 0,-1 0 0,0-1 0,1 1 0,-1-1 0,1 1 0,3 0 0,6 2 0,-1-1 0,1-1 0,0 0 0,21 1 0,15 3 0,25 12 0,-46-10 0,0-2 0,0-1 0,45 4 0,442-9 0,-232-2 0,1795 2 0,-2011-3 0,0-4 0,123-28 0,-173 31 0,41-5 0,-34 5 0,33-8 0,-26 3 0,48-21 0,-65 24 0,0-1 0,-1-1 0,0 0 0,0 0 0,-1-1 0,11-11 0,1-3 0,-14 16 0,0-2 0,0 1 0,-1-2 0,0 1 0,-1-1 0,0 0 0,0 0 0,9-22 0,-8 12 0,9-31 0,-16 47 0,0 0 0,-1 0 0,1 0 0,0 0 0,-1 0 0,0 0 0,0 0 0,0 0 0,-2-7 0,2 10 13,-1 0 0,0-1-1,1 1 1,-1-1-1,0 1 1,1 0 0,-1 0-1,0-1 1,0 1 0,0 0-1,0 0 1,0 0 0,-1 0-1,1 0 1,0 0 0,0 1-1,-1-1 1,1 0-1,0 0 1,-1 1 0,1-1-1,-1 1 1,1 0 0,0-1-1,-1 1 1,-2 0 0,-2-1-298,-1 1 1,1 1-1,0-1 1,0 1-1,-7 1 1,-12 4-6542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5:4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24575,'0'0'0,"0"0"0,4 0 0,21 1 0,-1 1 0,0 2 0,29 6 0,-9 0 0,130 26 0,71 18 0,60 11-263,2512 342-1307,-2532-389 468,-215-16-4154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5:4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1194 24575,'1'0'0,"0"1"0,0-1 0,-1 0 0,1 0 0,0 0 0,0-1 0,0 1 0,-1 0 0,1 0 0,0 0 0,0 0 0,-1-1 0,1 1 0,0 0 0,-1-1 0,1 1 0,0-1 0,0 0 0,-1 1 0,0-1 0,0 0 0,0 0 0,0 1 0,0-1 0,0 0 0,0 1 0,0-1 0,0 0 0,0 1 0,0-1 0,-1 0 0,1 1 0,0-1 0,-1 0 0,1 1 0,0-1 0,-1 1 0,1-1 0,-1 0 0,1 1 0,-1-1 0,1 1 0,-2-1 0,-19-22 0,-38-31 0,21 20 0,-84-75 0,-75-70 0,142 124 0,-67-86 0,118 136 0,-1-1 0,0 0 0,1-1 0,0 1 0,0-1 0,-3-8 0,6 13 0,1 0 0,-1 0 0,1 0 0,-1 0 0,1 0 0,0 0 0,0 0 0,0 0 0,0-1 0,0 1 0,0 0 0,1 0 0,-1 0 0,1 0 0,-1 0 0,1 0 0,0 0 0,0 0 0,0 0 0,0 0 0,0 0 0,0 1 0,3-4 0,7-6 0,2 0 0,0 1 0,0 1 0,1 0 0,0 0 0,0 1 0,17-6 0,-16 7 0,340-150 327,10 18-1181,-264 101 16,41-15-5988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16.04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25.38965"/>
      <inkml:brushProperty name="anchorY" value="-7613.93457"/>
      <inkml:brushProperty name="scaleFactor" value="0.5"/>
    </inkml:brush>
  </inkml:definitions>
  <inkml:trace contextRef="#ctx0" brushRef="#br0">1322 47 24575,'0'0'0,"-60"29"0,-56 28 0,-19 18 0,-13 17 0,-3 12 0,6 11 0,12 9 0,13 7 0,16 5 0,17-5 0,23-10 0,49-89 0,-12 41 0,23-57 0,0 0 0,1 0 0,-2 24 0,5-33 0,0 0 0,1 0 0,0 0 0,0 0 0,0-1 0,1 1 0,-1 0 0,5 8 0,-2-10 0,-1-1 0,0 1 0,0 0 0,1-1 0,-1 0 0,1 0 0,0 0 0,0 0 0,1 0 0,7 4 0,-1-4 0,-2 0 0,1 0 0,1 0 0,-1-1 0,0-1 0,19 3 0,-2-5 0,-1 0 0,0 0 0,29-6 0,-2-3 0,65-20 0,74-42 0,7-26 0,-5-17 0,-14-9 0,-23-3 0,-26 1 0,-29 6 0,-81 90 0,30-55 0,-41 64 0,-1 0 0,-1-1 0,7-26 0,-11 31 0,-2 1 0,1-1 0,-2 1 0,0-27 0,-2 28 0,-1 0 0,0 1 0,-1-1 0,0 0 0,-7-16 0,2 15 0,1 0 0,-1 1 0,0-1 0,-18-21 0,12 21 0,0-1 0,-2 1 0,-28-22 0,25 28 0,0-2 0,-1 1 0,0 1 0,-27-8 0,17 12 0,1-1 0,0 2 0,-53-1 0,40 0 0,-69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17.5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580.2627"/>
      <inkml:brushProperty name="anchorY" value="-6722.79688"/>
      <inkml:brushProperty name="scaleFactor" value="0.5"/>
    </inkml:brush>
  </inkml:definitions>
  <inkml:trace contextRef="#ctx0" brushRef="#br0">1674 1 24575,'0'0'0,"-61"15"0,-57 22 0,-28 18 0,-26 19 0,-12 17 0,-3 17 0,6 12 0,12 8 0,21 4 0,26-4 0,29-7 0,75-93 0,-27 55 0,39-69 0,0 1 0,1 1 0,1-1 0,-4 23 0,8-29 0,0 0 0,0-1 0,0 1 0,1-1 0,0 1 0,0 0 0,1-1 0,4 11 0,-2-12 0,0 0 0,0 0 0,1 0 0,0 0 0,0 0 0,0-1 0,0 0 0,1 0 0,9 7 0,-1-5 0,0 1 0,-1-2 0,2 1 0,-1-2 0,26 9 0,-9-9 0,1 1 0,-1-2 0,36 1 0,-16-7 0,98-10 0,-82-2 0,91-26 0,77-51 0,-3-28 0,-21-18 0,-29-5 0,-37 7 0,-111 99 0,36-50 0,-59 67 0,-1 1 0,0 0 0,-1-1 0,10-26 0,-17 30 0,1 3 0,-1-1 0,0 0 0,-1 0 0,0 0 0,-1 0 0,-2-21 0,-1 18 0,0 1 0,0-1 0,-2 1 0,0 0 0,0 0 0,-11-19 0,5 15 0,-1 0 0,-1-1 0,-1 2 0,-23-24 0,11 19 0,0 1 0,-2 0 0,-32-19 0,-74-40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20.2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601.81836"/>
      <inkml:brushProperty name="anchorY" value="-5881.59668"/>
      <inkml:brushProperty name="scaleFactor" value="0.5"/>
    </inkml:brush>
  </inkml:definitions>
  <inkml:trace contextRef="#ctx0" brushRef="#br0">1181 142 24575,'0'0'0,"-60"10"0,-49 13 0,-16 13 0,-14 18 0,-2 17 0,7 15 0,9 11 0,15 5 0,19-1 0,20-3 0,57-73 0,-21 46 0,29-55 0,0 1 0,1 0 0,-3 26 0,7-31 0,0 0 0,1 0 0,1 1 0,-1-1 0,4 16 0,0-18 0,-1 0 0,0 0 0,1 0 0,0 0 0,1-1 0,8 13 0,-6-14 0,0 0 0,1 1 0,0-1 0,0 0 0,1 0 0,12 7 0,-8-8 0,1 0 0,0 0 0,0-1 0,0-1 0,18 5 0,-8-6 0,1 1 0,-1-2 0,34 0 0,-23-5 0,2 0 0,42-9 0,-32 2 0,65-23 0,-62 14 0,54-27 0,37-33 0,-100 50 0,42-35 0,-52 35 0,42-48 0,-51 49 0,38-61 0,-45 60 0,0-1 0,14-42 0,-20 41 0,0-2 0,6-41 0,-11 42 0,-1-1 0,-1-39 0,-3 40 0,-1-1 0,-8-33 0,5 42 0,-2-2 0,-16-40 0,16 47 0,-1-1 0,-2 1 0,-12-18 0,15 21 0,-4 0 0,-16-19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6:36:28.07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20.74023"/>
      <inkml:brushProperty name="anchorY" value="-8137.74902"/>
      <inkml:brushProperty name="scaleFactor" value="0.5"/>
    </inkml:brush>
  </inkml:definitions>
  <inkml:trace contextRef="#ctx0" brushRef="#br0">1476 74 24575,'0'0'0,"-69"15"0,-69 20 0,-32 13 0,-27 15 0,-5 8 0,11 5 0,23 3 0,28 2 0,113-61 0,-53 46 0,69-53 0,0 0 0,0 0 0,1 0 0,-15 28 0,21-32 0,0 1 0,0-1 0,1 1 0,0 0 0,1 0 0,0 1 0,-1 18 0,4-20 0,0 0 0,0 1 0,1-1 0,0 1 0,0-1 0,1 0 0,0 0 0,9 17 0,-4-17 0,0 2 0,0 0 0,1 0 0,0-1 0,1-1 0,0 0 0,12 10 0,-2-9 0,0 2 0,0-2 0,1 0 0,38 13 0,-26-16 0,2 1 0,1-1 0,41 1 0,-31-6 0,5-2 0,54-7 0,-48-1 0,97-25 0,-90 14 0,78-33 0,-81 26 0,63-39 0,-74 36 0,58-47 0,-71 48 0,53-56 0,-68 60 0,-1-1 0,29-44 0,-39 50 0,0-1 0,-1 0 0,-1-1 0,6-22 0,-12 27 0,1 0 0,-1-1 0,-1 1 0,-1-1 0,-1-26 0,-2 30 0,0-2 0,0 1 0,-2 0 0,0 0 0,0 0 0,-10-20 0,3 19 0,2 1 0,-1-1 0,-1 1 0,0 1 0,-1 0 0,-15-12 0,13 6 0,-8-1 0,-36-26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0:02.13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811.2251"/>
      <inkml:brushProperty name="anchorY" value="-2198.36279"/>
      <inkml:brushProperty name="scaleFactor" value="0.5"/>
    </inkml:brush>
  </inkml:definitions>
  <inkml:trace contextRef="#ctx0" brushRef="#br0">1 7 24575,'0'0'0,"21"-1"0,16-1 0,4 1 0,3 0 0,1 0 0,1 0 0,0 1 0,1 1 0,0 1 0,1 1 0,0 0 0,0 2 0,0-1 0,-1 0 0,-1-1 0,7-1 0,-9-2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0:03.2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414.39844"/>
      <inkml:brushProperty name="anchorY" value="-3065.3396"/>
      <inkml:brushProperty name="scaleFactor" value="0.5"/>
    </inkml:brush>
  </inkml:definitions>
  <inkml:trace contextRef="#ctx0" brushRef="#br0">92 1 24575,'0'0'0,"-12"9"0,-6 4 0,2-1 0,2-1 0,2-2 0,4-3 0,2-1 0,3-2 0,1 0 0,2 0 0,1-1 0,3 3 0,1 0 0,2 3 0,2 1 0,2 2 0,3 2 0,0 1 0,1-1 0,1 1 0,-1-1 0,-1-1 0,-1-2 0,-2-1 0,-2-1 0,-1-3 0,-3 0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0:04.4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344.70605"/>
      <inkml:brushProperty name="anchorY" value="-4145.48486"/>
      <inkml:brushProperty name="scaleFactor" value="0.5"/>
    </inkml:brush>
  </inkml:definitions>
  <inkml:trace contextRef="#ctx0" brushRef="#br0">1 1 24575,'0'0'0,"21"16"0,15 12 0,5 5 0,5 5 0,3 2 0,0 0 0,1 1 0,-2-2 0,-2-3 0,-5-4 0,-4-5 0,-7-5 0,-7-6 0,-7-5 0,-4-4 0,-6-3 0,-3-2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06:00:05.4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745.5625"/>
      <inkml:brushProperty name="anchorY" value="-5424.34717"/>
      <inkml:brushProperty name="scaleFactor" value="0.5"/>
    </inkml:brush>
  </inkml:definitions>
  <inkml:trace contextRef="#ctx0" brushRef="#br0">37 1 24575,'0'0'0,"-2"17"0,0 13 0,0 0 0,0 0 0,0-4 0,1-5 0,0-5 0,1-5 0,-1-4 0,1-3 0,0-2 0,1-2 0,-1-1 0,0 0 0,0-2 0,0-2 0,0-2 0,-1-1 0,0-2 0,0 0 0,-1 1 0,0 0 0,0 0 0,1 2 0,0 1 0,0 0 0,0 1 0,0 0 0,1 0 0,-1 1 0,0 0 0,0-1 0,-1 1 0,0-1 0,1 1 0,0-1 0,0 0 0,1 1 0,0-1 0,0 1 0,1 0 0,1 1 0,2 1 0,4 0 0,4 2 0,7 2 0,4 0 0,4 2 0,0 0 0,-2 1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AE801-321C-481A-B4AC-2E14E6A0521C}" type="datetimeFigureOut">
              <a:rPr lang="es-ES" smtClean="0"/>
              <a:t>13/05/2024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4B3BD-BC6B-411C-A740-AB417C9BF8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1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4B3BD-BC6B-411C-A740-AB417C9BF80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8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7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6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6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53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1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5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0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8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3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10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58.png"/><Relationship Id="rId4" Type="http://schemas.openxmlformats.org/officeDocument/2006/relationships/customXml" Target="../ink/ink11.xml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0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qua and green fractal background like floral petal">
            <a:extLst>
              <a:ext uri="{FF2B5EF4-FFF2-40B4-BE49-F238E27FC236}">
                <a16:creationId xmlns:a16="http://schemas.microsoft.com/office/drawing/2014/main" id="{EF4A2BF8-BECF-F9A2-82E5-D9DB32DA3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10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013CB-AD05-536A-17EB-08DCC0956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24" y="1379183"/>
            <a:ext cx="3447288" cy="3342290"/>
          </a:xfrm>
        </p:spPr>
        <p:txBody>
          <a:bodyPr anchor="b">
            <a:normAutofit fontScale="90000"/>
          </a:bodyPr>
          <a:lstStyle/>
          <a:p>
            <a:r>
              <a:rPr lang="es-ES" sz="6600" dirty="0" err="1"/>
              <a:t>DeepSpeed</a:t>
            </a:r>
            <a:br>
              <a:rPr lang="es-ES" sz="5400" dirty="0"/>
            </a:br>
            <a:br>
              <a:rPr lang="es-ES" sz="5400" dirty="0"/>
            </a:br>
            <a:endParaRPr lang="es-ES" sz="5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86B4D3-4D7E-ABF4-6258-8E624DB4D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4" y="4967502"/>
            <a:ext cx="3868783" cy="1315551"/>
          </a:xfrm>
        </p:spPr>
        <p:txBody>
          <a:bodyPr anchor="t">
            <a:normAutofit/>
          </a:bodyPr>
          <a:lstStyle/>
          <a:p>
            <a:r>
              <a:rPr lang="es-ES" dirty="0"/>
              <a:t>Project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Internship</a:t>
            </a:r>
            <a:endParaRPr lang="es-ES" dirty="0"/>
          </a:p>
          <a:p>
            <a:r>
              <a:rPr lang="es-ES" dirty="0"/>
              <a:t>NCHC – 24/25</a:t>
            </a:r>
          </a:p>
          <a:p>
            <a:r>
              <a:rPr lang="es-ES" dirty="0"/>
              <a:t>Pablo Mollá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CBF25-5FFC-48A2-A2C2-0D674BED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7" b="403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45D44-3016-680A-E317-46654DD0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87" y="642942"/>
            <a:ext cx="7207364" cy="1334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Reinforcement Learning with Human Feedback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170" name="Picture 2" descr="Predator Arm Blank Template - Imgflip">
            <a:extLst>
              <a:ext uri="{FF2B5EF4-FFF2-40B4-BE49-F238E27FC236}">
                <a16:creationId xmlns:a16="http://schemas.microsoft.com/office/drawing/2014/main" id="{7518FF24-DDC0-0DBE-57D8-FC5BF815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73" y="461173"/>
            <a:ext cx="3832497" cy="22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B905656-7273-4912-3CB4-07ABA90610DA}"/>
              </a:ext>
            </a:extLst>
          </p:cNvPr>
          <p:cNvSpPr txBox="1">
            <a:spLocks/>
          </p:cNvSpPr>
          <p:nvPr/>
        </p:nvSpPr>
        <p:spPr>
          <a:xfrm>
            <a:off x="8832383" y="2143942"/>
            <a:ext cx="987555" cy="51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LLM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F8E3448-CAD3-B071-9CEC-52C81F0389CA}"/>
              </a:ext>
            </a:extLst>
          </p:cNvPr>
          <p:cNvSpPr txBox="1">
            <a:spLocks/>
          </p:cNvSpPr>
          <p:nvPr/>
        </p:nvSpPr>
        <p:spPr>
          <a:xfrm>
            <a:off x="10020522" y="1896095"/>
            <a:ext cx="1373570" cy="6433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Human</a:t>
            </a:r>
          </a:p>
          <a:p>
            <a:r>
              <a:rPr lang="en-US" sz="3600" dirty="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08405AF-C513-9149-99C1-72B7F4999FA1}"/>
              </a:ext>
            </a:extLst>
          </p:cNvPr>
          <p:cNvSpPr txBox="1">
            <a:spLocks/>
          </p:cNvSpPr>
          <p:nvPr/>
        </p:nvSpPr>
        <p:spPr>
          <a:xfrm>
            <a:off x="9172053" y="678211"/>
            <a:ext cx="987555" cy="51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RLHF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218CC9-0948-8FC6-E167-FC7A5315C8C0}"/>
              </a:ext>
            </a:extLst>
          </p:cNvPr>
          <p:cNvSpPr txBox="1"/>
          <p:nvPr/>
        </p:nvSpPr>
        <p:spPr>
          <a:xfrm>
            <a:off x="11508243" y="5711078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2B0E409-1AB0-D7DC-8697-17BCA5F3F988}"/>
              </a:ext>
            </a:extLst>
          </p:cNvPr>
          <p:cNvSpPr txBox="1">
            <a:spLocks/>
          </p:cNvSpPr>
          <p:nvPr/>
        </p:nvSpPr>
        <p:spPr>
          <a:xfrm>
            <a:off x="-291427" y="2344165"/>
            <a:ext cx="4511489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FFFF"/>
                </a:solidFill>
              </a:rPr>
              <a:t>Actor’s Model (OPT-13B)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4D748B-1CF3-AE61-E315-B82B15FF55A3}"/>
              </a:ext>
            </a:extLst>
          </p:cNvPr>
          <p:cNvSpPr/>
          <p:nvPr/>
        </p:nvSpPr>
        <p:spPr>
          <a:xfrm>
            <a:off x="430184" y="2309593"/>
            <a:ext cx="315468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0EE0ACA-2732-152C-D94A-F431F32F763F}"/>
              </a:ext>
            </a:extLst>
          </p:cNvPr>
          <p:cNvSpPr txBox="1">
            <a:spLocks/>
          </p:cNvSpPr>
          <p:nvPr/>
        </p:nvSpPr>
        <p:spPr>
          <a:xfrm>
            <a:off x="4252583" y="2344165"/>
            <a:ext cx="3705018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rgbClr val="FFFFFF"/>
                </a:solidFill>
              </a:rPr>
              <a:t>Reward’s Model (OPT-350M)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A807326-95C7-5CCB-92E6-AA82DDC0AD3D}"/>
              </a:ext>
            </a:extLst>
          </p:cNvPr>
          <p:cNvSpPr/>
          <p:nvPr/>
        </p:nvSpPr>
        <p:spPr>
          <a:xfrm>
            <a:off x="4343814" y="2309593"/>
            <a:ext cx="350169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 descr="Licuadora con relleno sólido">
            <a:extLst>
              <a:ext uri="{FF2B5EF4-FFF2-40B4-BE49-F238E27FC236}">
                <a16:creationId xmlns:a16="http://schemas.microsoft.com/office/drawing/2014/main" id="{4CA9AAB6-3E85-93CC-BA79-826EF2D9D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1674" y="2259790"/>
            <a:ext cx="631665" cy="631665"/>
          </a:xfrm>
          <a:prstGeom prst="rect">
            <a:avLst/>
          </a:prstGeom>
        </p:spPr>
      </p:pic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05979914-5F7D-3A4A-6314-F30C37235942}"/>
              </a:ext>
            </a:extLst>
          </p:cNvPr>
          <p:cNvSpPr/>
          <p:nvPr/>
        </p:nvSpPr>
        <p:spPr>
          <a:xfrm>
            <a:off x="1752625" y="2855623"/>
            <a:ext cx="374896" cy="45966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8127688C-E2A2-9894-8407-E006EF872B71}"/>
              </a:ext>
            </a:extLst>
          </p:cNvPr>
          <p:cNvSpPr/>
          <p:nvPr/>
        </p:nvSpPr>
        <p:spPr>
          <a:xfrm>
            <a:off x="5784825" y="2850688"/>
            <a:ext cx="374896" cy="459666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91863BD-262F-CDF6-694B-A6B81F0D7D5F}"/>
              </a:ext>
            </a:extLst>
          </p:cNvPr>
          <p:cNvSpPr txBox="1">
            <a:spLocks/>
          </p:cNvSpPr>
          <p:nvPr/>
        </p:nvSpPr>
        <p:spPr>
          <a:xfrm>
            <a:off x="593040" y="3258384"/>
            <a:ext cx="2828967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FFFF"/>
                </a:solidFill>
              </a:rPr>
              <a:t>Generates outputs (responses in a chat-like setting)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D4AEB14B-C8D7-4ECA-BEFD-96C2F4699488}"/>
              </a:ext>
            </a:extLst>
          </p:cNvPr>
          <p:cNvSpPr txBox="1">
            <a:spLocks/>
          </p:cNvSpPr>
          <p:nvPr/>
        </p:nvSpPr>
        <p:spPr>
          <a:xfrm>
            <a:off x="4497590" y="3264118"/>
            <a:ext cx="3193772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FFFF"/>
                </a:solidFill>
              </a:rPr>
              <a:t>Evaluates quality of outputs based on human feedback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40749E66-E964-15CC-AD08-73DA75D53CAA}"/>
              </a:ext>
            </a:extLst>
          </p:cNvPr>
          <p:cNvSpPr txBox="1">
            <a:spLocks/>
          </p:cNvSpPr>
          <p:nvPr/>
        </p:nvSpPr>
        <p:spPr>
          <a:xfrm>
            <a:off x="7957601" y="3018682"/>
            <a:ext cx="4607514" cy="65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Actor model &lt; Reward Model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519EC4-6D31-9DD0-DCFB-5BB9EF456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5" y="4513786"/>
            <a:ext cx="8738107" cy="2240169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22F0A7B8-792E-95C9-495B-52EF81964829}"/>
              </a:ext>
            </a:extLst>
          </p:cNvPr>
          <p:cNvSpPr txBox="1">
            <a:spLocks/>
          </p:cNvSpPr>
          <p:nvPr/>
        </p:nvSpPr>
        <p:spPr>
          <a:xfrm>
            <a:off x="9110421" y="4153493"/>
            <a:ext cx="3193772" cy="2525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</a:rPr>
              <a:t>Proximal Policy Optimization</a:t>
            </a:r>
            <a:br>
              <a:rPr lang="en-US" sz="2800" b="1" dirty="0">
                <a:solidFill>
                  <a:srgbClr val="FFFFFF"/>
                </a:solidFill>
              </a:rPr>
            </a:br>
            <a:endParaRPr lang="en-US" sz="2800" b="1" dirty="0">
              <a:solidFill>
                <a:srgbClr val="FFFFFF"/>
              </a:solidFill>
            </a:endParaRPr>
          </a:p>
          <a:p>
            <a:r>
              <a:rPr lang="en-US" sz="2800" b="1" dirty="0">
                <a:solidFill>
                  <a:srgbClr val="FFFFFF"/>
                </a:solidFill>
              </a:rPr>
              <a:t>~ to update the agent's decision-making policy.</a:t>
            </a:r>
          </a:p>
        </p:txBody>
      </p:sp>
    </p:spTree>
    <p:extLst>
      <p:ext uri="{BB962C8B-B14F-4D97-AF65-F5344CB8AC3E}">
        <p14:creationId xmlns:p14="http://schemas.microsoft.com/office/powerpoint/2010/main" val="57551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1A11834A-493F-A6D3-607E-5D942465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29004-A91F-9E93-567E-370000B6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81" y="178150"/>
            <a:ext cx="10410467" cy="96514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Chat’s Training Pipeline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E5C54D-5C88-3C08-3566-B8656357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2" y="1552868"/>
            <a:ext cx="11201042" cy="479560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A33601-9BBB-C8EA-BF13-D4ABE7A97971}"/>
              </a:ext>
            </a:extLst>
          </p:cNvPr>
          <p:cNvSpPr txBox="1"/>
          <p:nvPr/>
        </p:nvSpPr>
        <p:spPr>
          <a:xfrm>
            <a:off x="11433048" y="616631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9873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-3047" y="-1468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49" y="237016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u="sng" dirty="0">
                <a:solidFill>
                  <a:srgbClr val="FFFFFF"/>
                </a:solidFill>
              </a:rPr>
              <a:t>Step 1: Supervised Fine-Tuning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78B3C90-854C-09C6-420D-27FC238AB754}"/>
              </a:ext>
            </a:extLst>
          </p:cNvPr>
          <p:cNvSpPr txBox="1">
            <a:spLocks/>
          </p:cNvSpPr>
          <p:nvPr/>
        </p:nvSpPr>
        <p:spPr>
          <a:xfrm>
            <a:off x="904706" y="1223198"/>
            <a:ext cx="5342220" cy="24982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</a:rPr>
              <a:t>Pre-trained model is fine-tuned on a specific and labeled dataset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</a:rPr>
              <a:t>Used for transfer learning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490D233-0F99-1FC5-B262-96EEB7DEA959}"/>
              </a:ext>
            </a:extLst>
          </p:cNvPr>
          <p:cNvSpPr txBox="1">
            <a:spLocks/>
          </p:cNvSpPr>
          <p:nvPr/>
        </p:nvSpPr>
        <p:spPr>
          <a:xfrm>
            <a:off x="875447" y="4222013"/>
            <a:ext cx="5465698" cy="3663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Efficiency with a relatively small amount of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Versatility &amp; Flexibility to fit any specific task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Improves model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00B050"/>
                </a:solidFill>
              </a:rPr>
              <a:t>Cost-</a:t>
            </a:r>
            <a:r>
              <a:rPr lang="en-US" sz="2900" b="1" dirty="0" err="1">
                <a:solidFill>
                  <a:srgbClr val="00B050"/>
                </a:solidFill>
              </a:rPr>
              <a:t>Efficency</a:t>
            </a:r>
            <a:endParaRPr lang="en-US" sz="2900" b="1" dirty="0">
              <a:solidFill>
                <a:srgbClr val="00B050"/>
              </a:solidFill>
            </a:endParaRPr>
          </a:p>
          <a:p>
            <a:endParaRPr lang="en-US" sz="2400" b="1" dirty="0">
              <a:solidFill>
                <a:srgbClr val="00B05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38F4165-B0C0-AA77-DA4D-07768506C7E2}"/>
              </a:ext>
            </a:extLst>
          </p:cNvPr>
          <p:cNvSpPr txBox="1">
            <a:spLocks/>
          </p:cNvSpPr>
          <p:nvPr/>
        </p:nvSpPr>
        <p:spPr>
          <a:xfrm>
            <a:off x="6457640" y="1314147"/>
            <a:ext cx="5824870" cy="2722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LLMs not customized for specific purposes (Students &amp; University)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Retraining the model is computationally overwhelming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1424C6E-58D3-9FDA-8272-BB1FC1589CE5}"/>
              </a:ext>
            </a:extLst>
          </p:cNvPr>
          <p:cNvSpPr txBox="1">
            <a:spLocks/>
          </p:cNvSpPr>
          <p:nvPr/>
        </p:nvSpPr>
        <p:spPr>
          <a:xfrm>
            <a:off x="6557799" y="4770893"/>
            <a:ext cx="5223164" cy="3663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Overfitting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Hyperparameter Tuning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Data Quality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Catastrophic forgetting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900" b="1" dirty="0">
                <a:solidFill>
                  <a:srgbClr val="FF0000"/>
                </a:solidFill>
              </a:rPr>
              <a:t>Inconsistent performance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4578F1D-0425-B47B-40DD-5D520E65BE31}"/>
              </a:ext>
            </a:extLst>
          </p:cNvPr>
          <p:cNvSpPr/>
          <p:nvPr/>
        </p:nvSpPr>
        <p:spPr>
          <a:xfrm>
            <a:off x="8918567" y="576535"/>
            <a:ext cx="2072719" cy="4299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A0B665C-79F5-2C39-8CF7-33C33A91805C}"/>
              </a:ext>
            </a:extLst>
          </p:cNvPr>
          <p:cNvSpPr txBox="1">
            <a:spLocks/>
          </p:cNvSpPr>
          <p:nvPr/>
        </p:nvSpPr>
        <p:spPr>
          <a:xfrm>
            <a:off x="9052616" y="538824"/>
            <a:ext cx="1938670" cy="5413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</a:rPr>
              <a:t>Reasons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93CD0D-4E42-D009-0445-DD7F249E739C}"/>
              </a:ext>
            </a:extLst>
          </p:cNvPr>
          <p:cNvSpPr/>
          <p:nvPr/>
        </p:nvSpPr>
        <p:spPr>
          <a:xfrm>
            <a:off x="6373626" y="1293168"/>
            <a:ext cx="5660542" cy="25116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EA62219-A3D4-629B-7A70-971F7D9F8174}"/>
              </a:ext>
            </a:extLst>
          </p:cNvPr>
          <p:cNvSpPr/>
          <p:nvPr/>
        </p:nvSpPr>
        <p:spPr>
          <a:xfrm>
            <a:off x="8143680" y="4083452"/>
            <a:ext cx="2072719" cy="429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4F2084A8-179A-B8CD-A74F-6F499F2A5F27}"/>
              </a:ext>
            </a:extLst>
          </p:cNvPr>
          <p:cNvSpPr txBox="1">
            <a:spLocks/>
          </p:cNvSpPr>
          <p:nvPr/>
        </p:nvSpPr>
        <p:spPr>
          <a:xfrm>
            <a:off x="8556661" y="4045741"/>
            <a:ext cx="1938670" cy="5413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CE0D78E-5B42-2BC7-69FA-90D63FE62052}"/>
              </a:ext>
            </a:extLst>
          </p:cNvPr>
          <p:cNvSpPr/>
          <p:nvPr/>
        </p:nvSpPr>
        <p:spPr>
          <a:xfrm>
            <a:off x="6457640" y="4715348"/>
            <a:ext cx="5576528" cy="2055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30B7BD5-3912-603E-3EA0-1E4DD847B1D0}"/>
              </a:ext>
            </a:extLst>
          </p:cNvPr>
          <p:cNvSpPr/>
          <p:nvPr/>
        </p:nvSpPr>
        <p:spPr>
          <a:xfrm>
            <a:off x="2560854" y="3435001"/>
            <a:ext cx="2072719" cy="4299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39654B9-11FA-30C2-4013-A6AA604D26C6}"/>
              </a:ext>
            </a:extLst>
          </p:cNvPr>
          <p:cNvSpPr txBox="1">
            <a:spLocks/>
          </p:cNvSpPr>
          <p:nvPr/>
        </p:nvSpPr>
        <p:spPr>
          <a:xfrm>
            <a:off x="2973835" y="3397290"/>
            <a:ext cx="1938670" cy="5413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454D240-A030-8CEF-A4BC-FC86F3F606A5}"/>
              </a:ext>
            </a:extLst>
          </p:cNvPr>
          <p:cNvSpPr/>
          <p:nvPr/>
        </p:nvSpPr>
        <p:spPr>
          <a:xfrm>
            <a:off x="839919" y="3979300"/>
            <a:ext cx="5364516" cy="27916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068E7-F1F4-50B6-BD1C-FFA2953EAC12}"/>
              </a:ext>
            </a:extLst>
          </p:cNvPr>
          <p:cNvSpPr txBox="1"/>
          <p:nvPr/>
        </p:nvSpPr>
        <p:spPr>
          <a:xfrm>
            <a:off x="11525653" y="610806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105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B068E7-F1F4-50B6-BD1C-FFA2953EAC12}"/>
              </a:ext>
            </a:extLst>
          </p:cNvPr>
          <p:cNvSpPr txBox="1"/>
          <p:nvPr/>
        </p:nvSpPr>
        <p:spPr>
          <a:xfrm>
            <a:off x="11349033" y="5659557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7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9B1E223-2C8E-FD7C-6D7C-429CEEDE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67" y="-76200"/>
            <a:ext cx="12237913" cy="7002634"/>
          </a:xfrm>
          <a:prstGeom prst="rect">
            <a:avLst/>
          </a:prstGeom>
        </p:spPr>
      </p:pic>
      <p:sp>
        <p:nvSpPr>
          <p:cNvPr id="31" name="Flecha: hacia la izquierda 30">
            <a:extLst>
              <a:ext uri="{FF2B5EF4-FFF2-40B4-BE49-F238E27FC236}">
                <a16:creationId xmlns:a16="http://schemas.microsoft.com/office/drawing/2014/main" id="{6FE6C46E-384B-693C-F8FE-7C3C6EB23348}"/>
              </a:ext>
            </a:extLst>
          </p:cNvPr>
          <p:cNvSpPr/>
          <p:nvPr/>
        </p:nvSpPr>
        <p:spPr>
          <a:xfrm>
            <a:off x="8058150" y="1762125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hacia la izquierda 31">
            <a:extLst>
              <a:ext uri="{FF2B5EF4-FFF2-40B4-BE49-F238E27FC236}">
                <a16:creationId xmlns:a16="http://schemas.microsoft.com/office/drawing/2014/main" id="{3BFA301D-9266-021C-A4AF-7DC862ECE4A1}"/>
              </a:ext>
            </a:extLst>
          </p:cNvPr>
          <p:cNvSpPr/>
          <p:nvPr/>
        </p:nvSpPr>
        <p:spPr>
          <a:xfrm>
            <a:off x="8058150" y="1460500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hacia la izquierda 32">
            <a:extLst>
              <a:ext uri="{FF2B5EF4-FFF2-40B4-BE49-F238E27FC236}">
                <a16:creationId xmlns:a16="http://schemas.microsoft.com/office/drawing/2014/main" id="{A1EDA106-183A-660C-3BCA-C685946B1679}"/>
              </a:ext>
            </a:extLst>
          </p:cNvPr>
          <p:cNvSpPr/>
          <p:nvPr/>
        </p:nvSpPr>
        <p:spPr>
          <a:xfrm>
            <a:off x="8058150" y="1173163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671D1B2F-F7B0-F7A8-3846-C4C3DEC4AF5B}"/>
              </a:ext>
            </a:extLst>
          </p:cNvPr>
          <p:cNvSpPr/>
          <p:nvPr/>
        </p:nvSpPr>
        <p:spPr>
          <a:xfrm>
            <a:off x="7139495" y="865596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528D9792-A34D-2CE8-2600-798D2878A6AF}"/>
              </a:ext>
            </a:extLst>
          </p:cNvPr>
          <p:cNvSpPr/>
          <p:nvPr/>
        </p:nvSpPr>
        <p:spPr>
          <a:xfrm>
            <a:off x="3807884" y="563563"/>
            <a:ext cx="380999" cy="1524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hacia la izquierda 35">
            <a:extLst>
              <a:ext uri="{FF2B5EF4-FFF2-40B4-BE49-F238E27FC236}">
                <a16:creationId xmlns:a16="http://schemas.microsoft.com/office/drawing/2014/main" id="{68E99713-D0C7-C17D-1C4E-2E0E8166CB8D}"/>
              </a:ext>
            </a:extLst>
          </p:cNvPr>
          <p:cNvSpPr/>
          <p:nvPr/>
        </p:nvSpPr>
        <p:spPr>
          <a:xfrm>
            <a:off x="6441016" y="3078163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lecha: hacia la izquierda 36">
            <a:extLst>
              <a:ext uri="{FF2B5EF4-FFF2-40B4-BE49-F238E27FC236}">
                <a16:creationId xmlns:a16="http://schemas.microsoft.com/office/drawing/2014/main" id="{CEB36F29-2357-D270-141D-4543B992B554}"/>
              </a:ext>
            </a:extLst>
          </p:cNvPr>
          <p:cNvSpPr/>
          <p:nvPr/>
        </p:nvSpPr>
        <p:spPr>
          <a:xfrm>
            <a:off x="8693149" y="4668983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lecha: hacia la izquierda 37">
            <a:extLst>
              <a:ext uri="{FF2B5EF4-FFF2-40B4-BE49-F238E27FC236}">
                <a16:creationId xmlns:a16="http://schemas.microsoft.com/office/drawing/2014/main" id="{3C67F977-4EF5-DD44-72A1-4029B1157CF2}"/>
              </a:ext>
            </a:extLst>
          </p:cNvPr>
          <p:cNvSpPr/>
          <p:nvPr/>
        </p:nvSpPr>
        <p:spPr>
          <a:xfrm>
            <a:off x="3315123" y="6567154"/>
            <a:ext cx="380999" cy="152400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4885AA5-43F9-C624-B737-A71AB4142613}"/>
              </a:ext>
            </a:extLst>
          </p:cNvPr>
          <p:cNvSpPr txBox="1"/>
          <p:nvPr/>
        </p:nvSpPr>
        <p:spPr>
          <a:xfrm>
            <a:off x="9074148" y="715963"/>
            <a:ext cx="25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</a:rPr>
              <a:t>Prompt and a target response that the model should ideally produce.</a:t>
            </a:r>
            <a:endParaRPr lang="es-E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6B3C427-BFEA-AFCE-F422-C582BE3C1A9A}"/>
              </a:ext>
            </a:extLst>
          </p:cNvPr>
          <p:cNvSpPr txBox="1"/>
          <p:nvPr/>
        </p:nvSpPr>
        <p:spPr>
          <a:xfrm>
            <a:off x="11483558" y="61496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8616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1A11834A-493F-A6D3-607E-5D942465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CAA69E-B9F7-7506-17A4-7BA94EA6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44" y="3546093"/>
            <a:ext cx="5306238" cy="303136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AE32AC3-1435-1EB1-CB8A-FD84E60F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69" y="209094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u="sng" dirty="0">
                <a:solidFill>
                  <a:srgbClr val="FFFFFF"/>
                </a:solidFill>
              </a:rPr>
              <a:t>Step 1: Supervised fine-tuning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62C9CEA-D14F-0667-BCA4-416AFEA5710D}"/>
              </a:ext>
            </a:extLst>
          </p:cNvPr>
          <p:cNvSpPr txBox="1">
            <a:spLocks/>
          </p:cNvSpPr>
          <p:nvPr/>
        </p:nvSpPr>
        <p:spPr>
          <a:xfrm>
            <a:off x="965244" y="1488064"/>
            <a:ext cx="5636941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 b="1" i="0" dirty="0">
              <a:solidFill>
                <a:srgbClr val="FFFFFF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86E9894-34E4-1F55-D416-548113969897}"/>
              </a:ext>
            </a:extLst>
          </p:cNvPr>
          <p:cNvSpPr txBox="1">
            <a:spLocks/>
          </p:cNvSpPr>
          <p:nvPr/>
        </p:nvSpPr>
        <p:spPr>
          <a:xfrm>
            <a:off x="7189370" y="618114"/>
            <a:ext cx="5104627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0" dirty="0">
                <a:solidFill>
                  <a:srgbClr val="FF0000"/>
                </a:solidFill>
              </a:rPr>
              <a:t>SFT vs RAG?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0000"/>
                </a:solidFill>
              </a:rPr>
              <a:t>Common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0000"/>
                </a:solidFill>
              </a:rPr>
              <a:t>Different approaches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i="0" dirty="0">
              <a:solidFill>
                <a:srgbClr val="FF0000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E1462D0-5FCE-BA0E-CA0D-4AEF85AFA3FC}"/>
              </a:ext>
            </a:extLst>
          </p:cNvPr>
          <p:cNvSpPr txBox="1">
            <a:spLocks/>
          </p:cNvSpPr>
          <p:nvPr/>
        </p:nvSpPr>
        <p:spPr>
          <a:xfrm>
            <a:off x="6825256" y="2300342"/>
            <a:ext cx="5435327" cy="1882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0070C0"/>
                </a:solidFill>
              </a:rPr>
              <a:t>SFT</a:t>
            </a:r>
          </a:p>
          <a:p>
            <a:r>
              <a:rPr lang="en-US" sz="3200" b="1" i="0" dirty="0">
                <a:solidFill>
                  <a:srgbClr val="0070C0"/>
                </a:solidFill>
              </a:rPr>
              <a:t>Adapting pre-trained language models to specific use cases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75E1C-9A14-2FD4-29DE-7BADEE41C5D3}"/>
              </a:ext>
            </a:extLst>
          </p:cNvPr>
          <p:cNvSpPr txBox="1">
            <a:spLocks/>
          </p:cNvSpPr>
          <p:nvPr/>
        </p:nvSpPr>
        <p:spPr>
          <a:xfrm>
            <a:off x="6431458" y="4113923"/>
            <a:ext cx="5653531" cy="23405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FFC000"/>
                </a:solidFill>
              </a:rPr>
              <a:t>RAG</a:t>
            </a:r>
          </a:p>
          <a:p>
            <a:r>
              <a:rPr lang="en-US" sz="3200" b="1" i="0" dirty="0">
                <a:solidFill>
                  <a:srgbClr val="FFC000"/>
                </a:solidFill>
              </a:rPr>
              <a:t>Combination of retrieval &amp; generation techniques to incorporate external knowledge into generative language models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92EE56-7D5D-AD3E-D385-7CACBA53C080}"/>
              </a:ext>
            </a:extLst>
          </p:cNvPr>
          <p:cNvSpPr txBox="1"/>
          <p:nvPr/>
        </p:nvSpPr>
        <p:spPr>
          <a:xfrm>
            <a:off x="11483558" y="61496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9</a:t>
            </a:r>
          </a:p>
        </p:txBody>
      </p:sp>
      <p:pic>
        <p:nvPicPr>
          <p:cNvPr id="20" name="Gráfico 19" descr="Objetivo con relleno sólido">
            <a:extLst>
              <a:ext uri="{FF2B5EF4-FFF2-40B4-BE49-F238E27FC236}">
                <a16:creationId xmlns:a16="http://schemas.microsoft.com/office/drawing/2014/main" id="{005E1844-10A9-EA45-DE49-A9C19BDAE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661" y="1830544"/>
            <a:ext cx="751992" cy="751992"/>
          </a:xfrm>
          <a:prstGeom prst="rect">
            <a:avLst/>
          </a:prstGeom>
        </p:spPr>
      </p:pic>
      <p:pic>
        <p:nvPicPr>
          <p:cNvPr id="21" name="Gráfico 20" descr="Cmd (terminal) con relleno sólido">
            <a:extLst>
              <a:ext uri="{FF2B5EF4-FFF2-40B4-BE49-F238E27FC236}">
                <a16:creationId xmlns:a16="http://schemas.microsoft.com/office/drawing/2014/main" id="{C0C13892-4BBD-E34D-4DA1-6A1D24C6D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74" y="2649091"/>
            <a:ext cx="751991" cy="658451"/>
          </a:xfrm>
          <a:prstGeom prst="rect">
            <a:avLst/>
          </a:prstGeom>
        </p:spPr>
      </p:pic>
      <p:pic>
        <p:nvPicPr>
          <p:cNvPr id="22" name="Gráfico 21" descr="Base de datos con relleno sólido">
            <a:extLst>
              <a:ext uri="{FF2B5EF4-FFF2-40B4-BE49-F238E27FC236}">
                <a16:creationId xmlns:a16="http://schemas.microsoft.com/office/drawing/2014/main" id="{098BE04D-EFA5-CC62-6B2D-5354D1C23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995" y="1042544"/>
            <a:ext cx="751991" cy="751991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6029D081-DBA1-A300-BC81-3C8791FACFDA}"/>
              </a:ext>
            </a:extLst>
          </p:cNvPr>
          <p:cNvSpPr txBox="1">
            <a:spLocks/>
          </p:cNvSpPr>
          <p:nvPr/>
        </p:nvSpPr>
        <p:spPr>
          <a:xfrm>
            <a:off x="1681700" y="1246348"/>
            <a:ext cx="5436278" cy="6624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Training data  ~  pairs query/answer 		     (desired response)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BB668D0-018B-2FC7-6CEA-1338DF725F57}"/>
              </a:ext>
            </a:extLst>
          </p:cNvPr>
          <p:cNvSpPr txBox="1">
            <a:spLocks/>
          </p:cNvSpPr>
          <p:nvPr/>
        </p:nvSpPr>
        <p:spPr>
          <a:xfrm>
            <a:off x="1636675" y="1972864"/>
            <a:ext cx="5246703" cy="7221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Objective Function ~ Minimize Cross-				Entropy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8CD33871-363A-700A-9E0E-24850BCA6377}"/>
              </a:ext>
            </a:extLst>
          </p:cNvPr>
          <p:cNvSpPr txBox="1">
            <a:spLocks/>
          </p:cNvSpPr>
          <p:nvPr/>
        </p:nvSpPr>
        <p:spPr>
          <a:xfrm>
            <a:off x="1712173" y="2649091"/>
            <a:ext cx="4274970" cy="7290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Optimization Algorithm 	(SGD / Adams)</a:t>
            </a:r>
          </a:p>
        </p:txBody>
      </p:sp>
    </p:spTree>
    <p:extLst>
      <p:ext uri="{BB962C8B-B14F-4D97-AF65-F5344CB8AC3E}">
        <p14:creationId xmlns:p14="http://schemas.microsoft.com/office/powerpoint/2010/main" val="251755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35" y="92198"/>
            <a:ext cx="9503277" cy="11020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2: Reward Model Fine-tuning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5603D2-E817-B47A-97C3-BDF5CE77DB8D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10</a:t>
            </a:r>
          </a:p>
        </p:txBody>
      </p:sp>
      <p:pic>
        <p:nvPicPr>
          <p:cNvPr id="6" name="Gráfico 5" descr="Objetivo con relleno sólido">
            <a:extLst>
              <a:ext uri="{FF2B5EF4-FFF2-40B4-BE49-F238E27FC236}">
                <a16:creationId xmlns:a16="http://schemas.microsoft.com/office/drawing/2014/main" id="{F3787112-42D6-FAB3-6689-C66FD2DF9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4857" y="2799496"/>
            <a:ext cx="914400" cy="914400"/>
          </a:xfrm>
          <a:prstGeom prst="rect">
            <a:avLst/>
          </a:prstGeom>
        </p:spPr>
      </p:pic>
      <p:pic>
        <p:nvPicPr>
          <p:cNvPr id="8" name="Gráfico 7" descr="Cmd (terminal) con relleno sólido">
            <a:extLst>
              <a:ext uri="{FF2B5EF4-FFF2-40B4-BE49-F238E27FC236}">
                <a16:creationId xmlns:a16="http://schemas.microsoft.com/office/drawing/2014/main" id="{869FD2E6-E2DB-243E-04AF-B0591C045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200" y="1583177"/>
            <a:ext cx="914400" cy="914400"/>
          </a:xfrm>
          <a:prstGeom prst="rect">
            <a:avLst/>
          </a:prstGeom>
        </p:spPr>
      </p:pic>
      <p:pic>
        <p:nvPicPr>
          <p:cNvPr id="12" name="Gráfico 11" descr="Base de datos con relleno sólido">
            <a:extLst>
              <a:ext uri="{FF2B5EF4-FFF2-40B4-BE49-F238E27FC236}">
                <a16:creationId xmlns:a16="http://schemas.microsoft.com/office/drawing/2014/main" id="{348C1381-568E-AC23-47A2-F6B9E9381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857" y="1590968"/>
            <a:ext cx="914400" cy="9144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FCF75F6-CD96-4FAB-7848-BCEB01292609}"/>
              </a:ext>
            </a:extLst>
          </p:cNvPr>
          <p:cNvSpPr txBox="1">
            <a:spLocks/>
          </p:cNvSpPr>
          <p:nvPr/>
        </p:nvSpPr>
        <p:spPr>
          <a:xfrm>
            <a:off x="2520921" y="1826288"/>
            <a:ext cx="3057142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Training data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644E1AE-5ACE-5FF9-367C-2BBCF2B2E899}"/>
              </a:ext>
            </a:extLst>
          </p:cNvPr>
          <p:cNvSpPr txBox="1">
            <a:spLocks/>
          </p:cNvSpPr>
          <p:nvPr/>
        </p:nvSpPr>
        <p:spPr>
          <a:xfrm>
            <a:off x="2520921" y="2955189"/>
            <a:ext cx="4235479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Objective Function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D7CB516-DEDC-652D-31E2-8787003C468F}"/>
              </a:ext>
            </a:extLst>
          </p:cNvPr>
          <p:cNvSpPr txBox="1">
            <a:spLocks/>
          </p:cNvSpPr>
          <p:nvPr/>
        </p:nvSpPr>
        <p:spPr>
          <a:xfrm>
            <a:off x="7367969" y="1814056"/>
            <a:ext cx="4414518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Optimization Algorithm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C705D45-E2FF-3FEC-3012-D01FD2FC5591}"/>
              </a:ext>
            </a:extLst>
          </p:cNvPr>
          <p:cNvSpPr/>
          <p:nvPr/>
        </p:nvSpPr>
        <p:spPr>
          <a:xfrm>
            <a:off x="6538468" y="2979148"/>
            <a:ext cx="914400" cy="51812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C78C8833-78FF-0AFA-C1AF-25EF843CFF29}"/>
              </a:ext>
            </a:extLst>
          </p:cNvPr>
          <p:cNvSpPr txBox="1">
            <a:spLocks/>
          </p:cNvSpPr>
          <p:nvPr/>
        </p:nvSpPr>
        <p:spPr>
          <a:xfrm>
            <a:off x="7578831" y="2724720"/>
            <a:ext cx="4730325" cy="127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Regression (sometimes Classification)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796CD2B-AACD-E15D-CCB6-ED05F55B3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179" y="3877068"/>
            <a:ext cx="10888595" cy="2134974"/>
          </a:xfrm>
          <a:prstGeom prst="rect">
            <a:avLst/>
          </a:prstGeom>
        </p:spPr>
      </p:pic>
      <p:sp>
        <p:nvSpPr>
          <p:cNvPr id="24" name="Flecha: doblada 23">
            <a:extLst>
              <a:ext uri="{FF2B5EF4-FFF2-40B4-BE49-F238E27FC236}">
                <a16:creationId xmlns:a16="http://schemas.microsoft.com/office/drawing/2014/main" id="{F307F658-DE86-B0E3-BA11-9E0DA193C46A}"/>
              </a:ext>
            </a:extLst>
          </p:cNvPr>
          <p:cNvSpPr/>
          <p:nvPr/>
        </p:nvSpPr>
        <p:spPr>
          <a:xfrm>
            <a:off x="3082721" y="1280160"/>
            <a:ext cx="554417" cy="472352"/>
          </a:xfrm>
          <a:prstGeom prst="bentArrow">
            <a:avLst>
              <a:gd name="adj1" fmla="val 25000"/>
              <a:gd name="adj2" fmla="val 25000"/>
              <a:gd name="adj3" fmla="val 27291"/>
              <a:gd name="adj4" fmla="val 5062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B4BBE06-E399-BCC2-04A9-7C38616B10F2}"/>
              </a:ext>
            </a:extLst>
          </p:cNvPr>
          <p:cNvSpPr txBox="1">
            <a:spLocks/>
          </p:cNvSpPr>
          <p:nvPr/>
        </p:nvSpPr>
        <p:spPr>
          <a:xfrm>
            <a:off x="3425927" y="1113915"/>
            <a:ext cx="8130788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</a:rPr>
              <a:t>Content related to actor model + 2 pairs of query/answer (High score pair &amp; Low score pair)</a:t>
            </a:r>
          </a:p>
        </p:txBody>
      </p:sp>
      <p:sp>
        <p:nvSpPr>
          <p:cNvPr id="26" name="Flecha: doblada 25">
            <a:extLst>
              <a:ext uri="{FF2B5EF4-FFF2-40B4-BE49-F238E27FC236}">
                <a16:creationId xmlns:a16="http://schemas.microsoft.com/office/drawing/2014/main" id="{1B733630-C609-C83E-37B5-0633B643DDFF}"/>
              </a:ext>
            </a:extLst>
          </p:cNvPr>
          <p:cNvSpPr/>
          <p:nvPr/>
        </p:nvSpPr>
        <p:spPr>
          <a:xfrm rot="10800000">
            <a:off x="10806334" y="2371015"/>
            <a:ext cx="554417" cy="313511"/>
          </a:xfrm>
          <a:prstGeom prst="bentArrow">
            <a:avLst>
              <a:gd name="adj1" fmla="val 25000"/>
              <a:gd name="adj2" fmla="val 25000"/>
              <a:gd name="adj3" fmla="val 27291"/>
              <a:gd name="adj4" fmla="val 50622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98C3FF14-916C-34A0-7D10-59274AFDE2AD}"/>
              </a:ext>
            </a:extLst>
          </p:cNvPr>
          <p:cNvSpPr txBox="1">
            <a:spLocks/>
          </p:cNvSpPr>
          <p:nvPr/>
        </p:nvSpPr>
        <p:spPr>
          <a:xfrm>
            <a:off x="8360405" y="2356142"/>
            <a:ext cx="3890173" cy="6030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Gradient Descent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4261152-A3E1-81B1-0DA6-01E6946A6008}"/>
              </a:ext>
            </a:extLst>
          </p:cNvPr>
          <p:cNvSpPr txBox="1"/>
          <p:nvPr/>
        </p:nvSpPr>
        <p:spPr>
          <a:xfrm>
            <a:off x="2520921" y="6229135"/>
            <a:ext cx="768339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FF0000"/>
                </a:solidFill>
              </a:rPr>
              <a:t>Goal</a:t>
            </a:r>
            <a:r>
              <a:rPr lang="es-ES" sz="2400" b="1" dirty="0">
                <a:solidFill>
                  <a:srgbClr val="FF0000"/>
                </a:solidFill>
              </a:rPr>
              <a:t>: </a:t>
            </a:r>
            <a:r>
              <a:rPr lang="es-ES" sz="2400" b="1" dirty="0" err="1">
                <a:solidFill>
                  <a:srgbClr val="FF0000"/>
                </a:solidFill>
              </a:rPr>
              <a:t>Assess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the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quality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of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the</a:t>
            </a:r>
            <a:r>
              <a:rPr lang="es-ES" sz="2400" b="1" dirty="0">
                <a:solidFill>
                  <a:srgbClr val="FF0000"/>
                </a:solidFill>
              </a:rPr>
              <a:t>  </a:t>
            </a:r>
            <a:r>
              <a:rPr lang="es-ES" sz="2400" b="1" dirty="0" err="1">
                <a:solidFill>
                  <a:srgbClr val="FF0000"/>
                </a:solidFill>
              </a:rPr>
              <a:t>agent’s</a:t>
            </a:r>
            <a:r>
              <a:rPr lang="es-ES" sz="2400" b="1" dirty="0">
                <a:solidFill>
                  <a:srgbClr val="FF0000"/>
                </a:solidFill>
              </a:rPr>
              <a:t> responses</a:t>
            </a:r>
          </a:p>
        </p:txBody>
      </p:sp>
    </p:spTree>
    <p:extLst>
      <p:ext uri="{BB962C8B-B14F-4D97-AF65-F5344CB8AC3E}">
        <p14:creationId xmlns:p14="http://schemas.microsoft.com/office/powerpoint/2010/main" val="251602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ubes aligned in an angle">
            <a:extLst>
              <a:ext uri="{FF2B5EF4-FFF2-40B4-BE49-F238E27FC236}">
                <a16:creationId xmlns:a16="http://schemas.microsoft.com/office/drawing/2014/main" id="{0B492B75-B57B-111D-2DEB-C9D677C1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3" b="9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04ACD-20FF-D95E-59E8-46825FB7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66" y="151305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3: RLHF Training - PPO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1026" name="Picture 2" descr="A Deep Dive into Policy Optimization Algorithms &amp; Frameworks for Model  Alignment - SuperAGI">
            <a:extLst>
              <a:ext uri="{FF2B5EF4-FFF2-40B4-BE49-F238E27FC236}">
                <a16:creationId xmlns:a16="http://schemas.microsoft.com/office/drawing/2014/main" id="{F35605A8-C792-C6B4-DD2C-1092F1F7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3" y="4077698"/>
            <a:ext cx="10951027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69C795-D0ED-8343-E0B4-AEE1BCA04CC1}"/>
              </a:ext>
            </a:extLst>
          </p:cNvPr>
          <p:cNvSpPr txBox="1">
            <a:spLocks/>
          </p:cNvSpPr>
          <p:nvPr/>
        </p:nvSpPr>
        <p:spPr>
          <a:xfrm>
            <a:off x="1675894" y="1145359"/>
            <a:ext cx="9503277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0" dirty="0">
                <a:solidFill>
                  <a:srgbClr val="FFFFFF"/>
                </a:solidFill>
              </a:rPr>
              <a:t>How and how much the reward model should be used to update the actor’s model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19E53C-0034-0718-2C5E-75481747BBD4}"/>
              </a:ext>
            </a:extLst>
          </p:cNvPr>
          <p:cNvSpPr/>
          <p:nvPr/>
        </p:nvSpPr>
        <p:spPr>
          <a:xfrm>
            <a:off x="1793274" y="1194736"/>
            <a:ext cx="9181903" cy="9520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Objetivo con relleno sólido">
            <a:extLst>
              <a:ext uri="{FF2B5EF4-FFF2-40B4-BE49-F238E27FC236}">
                <a16:creationId xmlns:a16="http://schemas.microsoft.com/office/drawing/2014/main" id="{534F72EE-CB8F-14A5-A42D-57FD11D5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51" y="3347070"/>
            <a:ext cx="619286" cy="619286"/>
          </a:xfrm>
          <a:prstGeom prst="rect">
            <a:avLst/>
          </a:prstGeom>
        </p:spPr>
      </p:pic>
      <p:pic>
        <p:nvPicPr>
          <p:cNvPr id="10" name="Gráfico 9" descr="Cmd (terminal) con relleno sólido">
            <a:extLst>
              <a:ext uri="{FF2B5EF4-FFF2-40B4-BE49-F238E27FC236}">
                <a16:creationId xmlns:a16="http://schemas.microsoft.com/office/drawing/2014/main" id="{9ADD92B1-0064-0937-BFDB-9EB670B6C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963" y="2331187"/>
            <a:ext cx="705295" cy="705295"/>
          </a:xfrm>
          <a:prstGeom prst="rect">
            <a:avLst/>
          </a:prstGeom>
        </p:spPr>
      </p:pic>
      <p:pic>
        <p:nvPicPr>
          <p:cNvPr id="12" name="Gráfico 11" descr="Base de datos con relleno sólido">
            <a:extLst>
              <a:ext uri="{FF2B5EF4-FFF2-40B4-BE49-F238E27FC236}">
                <a16:creationId xmlns:a16="http://schemas.microsoft.com/office/drawing/2014/main" id="{B3D494B8-9BC2-1E10-B9ED-CE93A40BA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963" y="2410628"/>
            <a:ext cx="619290" cy="61929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91CFCBB-D502-CA9C-DF71-1F84B644E2E5}"/>
              </a:ext>
            </a:extLst>
          </p:cNvPr>
          <p:cNvSpPr txBox="1">
            <a:spLocks/>
          </p:cNvSpPr>
          <p:nvPr/>
        </p:nvSpPr>
        <p:spPr>
          <a:xfrm>
            <a:off x="1217420" y="2498823"/>
            <a:ext cx="8176690" cy="952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rgbClr val="FFFFFF"/>
                </a:solidFill>
              </a:rPr>
              <a:t>Training data ~ </a:t>
            </a:r>
            <a:r>
              <a:rPr lang="en-US" sz="2500" dirty="0">
                <a:solidFill>
                  <a:srgbClr val="FF0000"/>
                </a:solidFill>
              </a:rPr>
              <a:t>States, actions taken, and rewards received</a:t>
            </a:r>
          </a:p>
          <a:p>
            <a:pPr algn="ctr"/>
            <a:r>
              <a:rPr lang="en-US" sz="2500" dirty="0">
                <a:solidFill>
                  <a:srgbClr val="FF0000"/>
                </a:solidFill>
              </a:rPr>
              <a:t>		(collected through interactions with the environment)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542120D-A4F8-D9FD-2918-E881AE3F6B2F}"/>
              </a:ext>
            </a:extLst>
          </p:cNvPr>
          <p:cNvSpPr txBox="1">
            <a:spLocks/>
          </p:cNvSpPr>
          <p:nvPr/>
        </p:nvSpPr>
        <p:spPr>
          <a:xfrm>
            <a:off x="1619253" y="3394473"/>
            <a:ext cx="7219947" cy="6832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Objective Function ~ </a:t>
            </a:r>
            <a:r>
              <a:rPr lang="en-US" sz="2400" dirty="0">
                <a:solidFill>
                  <a:srgbClr val="00B0F0"/>
                </a:solidFill>
              </a:rPr>
              <a:t>Balance between exploiting learnt strategies and exploring new ones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A2D55-950D-8D28-7E83-51DDC070A097}"/>
              </a:ext>
            </a:extLst>
          </p:cNvPr>
          <p:cNvSpPr txBox="1">
            <a:spLocks/>
          </p:cNvSpPr>
          <p:nvPr/>
        </p:nvSpPr>
        <p:spPr>
          <a:xfrm>
            <a:off x="10128263" y="2331187"/>
            <a:ext cx="2797890" cy="7556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Optimization Algorithm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7E9D5B91-1203-CE49-4B63-14A88A06CA05}"/>
              </a:ext>
            </a:extLst>
          </p:cNvPr>
          <p:cNvSpPr txBox="1">
            <a:spLocks/>
          </p:cNvSpPr>
          <p:nvPr/>
        </p:nvSpPr>
        <p:spPr>
          <a:xfrm>
            <a:off x="8986121" y="3124532"/>
            <a:ext cx="2797890" cy="6656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Gradient Ascent ~ To maximize reward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0E304B-4B5F-6BB3-47E7-FF0F1A332BA7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Sitka Banner (Títulos)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0958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 Implementation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F6ADB0-DF33-3262-44EE-D765E1EDE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39"/>
          <a:stretch/>
        </p:blipFill>
        <p:spPr>
          <a:xfrm>
            <a:off x="2338906" y="3587280"/>
            <a:ext cx="8273140" cy="306054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42B732D-BEF5-8241-BEAD-B067D30A0A5F}"/>
              </a:ext>
            </a:extLst>
          </p:cNvPr>
          <p:cNvSpPr txBox="1">
            <a:spLocks/>
          </p:cNvSpPr>
          <p:nvPr/>
        </p:nvSpPr>
        <p:spPr>
          <a:xfrm>
            <a:off x="1045681" y="1712798"/>
            <a:ext cx="11146319" cy="1769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+mj-lt"/>
              <a:buAutoNum type="arabicPeriod"/>
            </a:pPr>
            <a:r>
              <a:rPr lang="en-US" sz="3200" b="1" i="0" dirty="0">
                <a:solidFill>
                  <a:srgbClr val="FFFFFF"/>
                </a:solidFill>
              </a:rPr>
              <a:t>Getting access to GPUs nodes (IP + username + password)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200" b="1" i="0" dirty="0">
                <a:solidFill>
                  <a:srgbClr val="FFFFFF"/>
                </a:solidFill>
              </a:rPr>
              <a:t>Installing the corresponding requirements and cloning the relevant repository (using pip3 not pip)</a:t>
            </a:r>
          </a:p>
          <a:p>
            <a:pPr marL="857250" indent="-857250">
              <a:buFont typeface="+mj-lt"/>
              <a:buAutoNum type="arabicPeriod"/>
            </a:pPr>
            <a:endParaRPr lang="en-US" sz="3200" b="1" i="0" dirty="0">
              <a:solidFill>
                <a:srgbClr val="FFFFFF"/>
              </a:solidFill>
            </a:endParaRPr>
          </a:p>
          <a:p>
            <a:pPr marL="857250" indent="-857250">
              <a:buFont typeface="+mj-lt"/>
              <a:buAutoNum type="arabicPeriod"/>
            </a:pPr>
            <a:endParaRPr lang="en-US" sz="3200" b="1" i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Repository Tree Structure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13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7820" y="1123898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1514857" y="4983019"/>
            <a:ext cx="4873195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DeepSpeedExamples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rot="19108419" flipV="1">
            <a:off x="3902309" y="2558652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7243" y="3039069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5199153" y="2550412"/>
            <a:ext cx="2436598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Applications</a:t>
            </a: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0915" y="1115255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526707" y="167421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7917755" y="2429301"/>
            <a:ext cx="317788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DeepSpeed</a:t>
            </a:r>
            <a:r>
              <a:rPr lang="en-US" sz="3200" b="1" i="0" dirty="0">
                <a:solidFill>
                  <a:srgbClr val="FFFFFF"/>
                </a:solidFill>
              </a:rPr>
              <a:t>-Chat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292291" y="511213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421131" y="5312094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arpeta abierta con relleno sólido">
            <a:extLst>
              <a:ext uri="{FF2B5EF4-FFF2-40B4-BE49-F238E27FC236}">
                <a16:creationId xmlns:a16="http://schemas.microsoft.com/office/drawing/2014/main" id="{1BC5510B-EF3B-B08C-DB6E-1E31EB8C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2049" y="2957415"/>
            <a:ext cx="1389724" cy="1389724"/>
          </a:xfrm>
          <a:prstGeom prst="rect">
            <a:avLst/>
          </a:prstGeom>
        </p:spPr>
      </p:pic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183" y="3988705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962" y="5120937"/>
            <a:ext cx="1389724" cy="138972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02610848-34B8-1DD9-913B-8F3A8AC1662C}"/>
              </a:ext>
            </a:extLst>
          </p:cNvPr>
          <p:cNvSpPr txBox="1">
            <a:spLocks/>
          </p:cNvSpPr>
          <p:nvPr/>
        </p:nvSpPr>
        <p:spPr>
          <a:xfrm>
            <a:off x="6351553" y="347992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1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06072A3A-45C0-F8D6-6758-F52ED1A37B6D}"/>
              </a:ext>
            </a:extLst>
          </p:cNvPr>
          <p:cNvSpPr txBox="1">
            <a:spLocks/>
          </p:cNvSpPr>
          <p:nvPr/>
        </p:nvSpPr>
        <p:spPr>
          <a:xfrm>
            <a:off x="6362706" y="541587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3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4836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1: SFT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14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901542" y="2697010"/>
            <a:ext cx="3641344" cy="414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Step1_supervised_finetuning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arpeta abierta con relleno sólido">
            <a:extLst>
              <a:ext uri="{FF2B5EF4-FFF2-40B4-BE49-F238E27FC236}">
                <a16:creationId xmlns:a16="http://schemas.microsoft.com/office/drawing/2014/main" id="{1BC5510B-EF3B-B08C-DB6E-1E31EB8CF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2049" y="2957415"/>
            <a:ext cx="1389724" cy="1389724"/>
          </a:xfrm>
          <a:prstGeom prst="rect">
            <a:avLst/>
          </a:prstGeom>
        </p:spPr>
      </p:pic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183" y="3988705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962" y="5120937"/>
            <a:ext cx="1389724" cy="138972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02610848-34B8-1DD9-913B-8F3A8AC1662C}"/>
              </a:ext>
            </a:extLst>
          </p:cNvPr>
          <p:cNvSpPr txBox="1">
            <a:spLocks/>
          </p:cNvSpPr>
          <p:nvPr/>
        </p:nvSpPr>
        <p:spPr>
          <a:xfrm>
            <a:off x="6182031" y="342244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0000"/>
                </a:solidFill>
              </a:rPr>
              <a:t>dschat</a:t>
            </a:r>
            <a:endParaRPr lang="en-US" sz="3200" b="1" i="0" dirty="0">
              <a:solidFill>
                <a:srgbClr val="FF0000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182031" y="43598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260270" y="548015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6404" y="4748060"/>
            <a:ext cx="1150221" cy="1150221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FDA97B16-9D1D-6A0C-D61E-DA53C1257BCB}"/>
              </a:ext>
            </a:extLst>
          </p:cNvPr>
          <p:cNvSpPr txBox="1">
            <a:spLocks/>
          </p:cNvSpPr>
          <p:nvPr/>
        </p:nvSpPr>
        <p:spPr>
          <a:xfrm>
            <a:off x="1007599" y="374298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0000"/>
                </a:solidFill>
              </a:rPr>
              <a:t>main.py</a:t>
            </a:r>
          </a:p>
        </p:txBody>
      </p:sp>
      <p:pic>
        <p:nvPicPr>
          <p:cNvPr id="39" name="Gráfico 38" descr="Papel con relleno sólido">
            <a:extLst>
              <a:ext uri="{FF2B5EF4-FFF2-40B4-BE49-F238E27FC236}">
                <a16:creationId xmlns:a16="http://schemas.microsoft.com/office/drawing/2014/main" id="{75B51D00-D004-D860-4428-16211819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0723" y="3527497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017786" y="49822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177822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B3EC0-3A92-4580-64F4-7BBF84CEE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1" b="700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3414E-F309-F762-F9B7-86DB7880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37" y="1304464"/>
            <a:ext cx="3299035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Presenter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40884D-91C5-908D-F49E-47AE2A640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/>
          <a:stretch/>
        </p:blipFill>
        <p:spPr bwMode="auto">
          <a:xfrm>
            <a:off x="9317096" y="4259564"/>
            <a:ext cx="2414015" cy="2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inciples of Common Practice EU - CP9 - The Intellectual Property Office  of the Republic of Serbia : The Intellectual Property Office of the  Republic of Serbia">
            <a:extLst>
              <a:ext uri="{FF2B5EF4-FFF2-40B4-BE49-F238E27FC236}">
                <a16:creationId xmlns:a16="http://schemas.microsoft.com/office/drawing/2014/main" id="{9ADDE653-57ED-A598-5808-BA96B51A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89" y="4259564"/>
            <a:ext cx="33623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iscover the new EUSPA logo! - YouTube">
            <a:extLst>
              <a:ext uri="{FF2B5EF4-FFF2-40B4-BE49-F238E27FC236}">
                <a16:creationId xmlns:a16="http://schemas.microsoft.com/office/drawing/2014/main" id="{22D862EF-5BD2-2F08-70DD-0EBFFC60E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t="21813" r="18896" b="22128"/>
          <a:stretch/>
        </p:blipFill>
        <p:spPr bwMode="auto">
          <a:xfrm>
            <a:off x="5061527" y="4442691"/>
            <a:ext cx="3648363" cy="159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C9BD4D8-F5A7-B5FD-676F-75FC667384B6}"/>
              </a:ext>
            </a:extLst>
          </p:cNvPr>
          <p:cNvSpPr txBox="1">
            <a:spLocks/>
          </p:cNvSpPr>
          <p:nvPr/>
        </p:nvSpPr>
        <p:spPr>
          <a:xfrm>
            <a:off x="4568756" y="629647"/>
            <a:ext cx="7418168" cy="2451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</a:rPr>
              <a:t>Alicante, Spain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Mathematics in Madrid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Master in Data Science in Paris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Hobbies: Gym, Reading, Traveling</a:t>
            </a:r>
          </a:p>
        </p:txBody>
      </p:sp>
      <p:pic>
        <p:nvPicPr>
          <p:cNvPr id="2066" name="Picture 18" descr="Marca Universidad Complutense de Madrid | Apoyo a la edición Web">
            <a:extLst>
              <a:ext uri="{FF2B5EF4-FFF2-40B4-BE49-F238E27FC236}">
                <a16:creationId xmlns:a16="http://schemas.microsoft.com/office/drawing/2014/main" id="{DF0F4D05-9B27-DDFB-34BC-E5DACB2E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91" y="3153023"/>
            <a:ext cx="3294564" cy="90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282355F-B40D-ED6A-235E-1EA3DBDB4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 bwMode="auto">
          <a:xfrm>
            <a:off x="5061528" y="3153023"/>
            <a:ext cx="3648362" cy="9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12</a:t>
            </a:r>
          </a:p>
        </p:txBody>
      </p:sp>
      <p:pic>
        <p:nvPicPr>
          <p:cNvPr id="5" name="Imagen 4" descr="Pantalla de computadora&#10;&#10;Descripción generada automáticamente">
            <a:extLst>
              <a:ext uri="{FF2B5EF4-FFF2-40B4-BE49-F238E27FC236}">
                <a16:creationId xmlns:a16="http://schemas.microsoft.com/office/drawing/2014/main" id="{75A17228-5A1F-DB68-6AF7-489C48BDB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234786"/>
            <a:ext cx="12179926" cy="66232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53318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Computer script on a screen">
            <a:extLst>
              <a:ext uri="{FF2B5EF4-FFF2-40B4-BE49-F238E27FC236}">
                <a16:creationId xmlns:a16="http://schemas.microsoft.com/office/drawing/2014/main" id="{68CDA224-78ED-CCF3-7F8E-1F43C2D1D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DB1EF9E-557D-B85C-CFE9-E8DA5F1C0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1033969"/>
            <a:ext cx="12179926" cy="582402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54BD6AD-E105-4B5C-7EF6-C342E9C1B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321" y="166075"/>
            <a:ext cx="9503277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u="sng" dirty="0">
                <a:solidFill>
                  <a:srgbClr val="FFFFFF"/>
                </a:solidFill>
              </a:rPr>
              <a:t>NVIDIA A30 – GPU Memory: 24GB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A05D0F9-C7C5-D10B-BF53-4DCFC9DEE0D1}"/>
              </a:ext>
            </a:extLst>
          </p:cNvPr>
          <p:cNvGrpSpPr/>
          <p:nvPr/>
        </p:nvGrpSpPr>
        <p:grpSpPr>
          <a:xfrm>
            <a:off x="3886973" y="3838568"/>
            <a:ext cx="286200" cy="84240"/>
            <a:chOff x="3886973" y="3838568"/>
            <a:chExt cx="286200" cy="84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178B34E-9668-BCAB-52D4-164F1951432F}"/>
                    </a:ext>
                  </a:extLst>
                </p14:cNvPr>
                <p14:cNvContentPartPr/>
                <p14:nvPr/>
              </p14:nvContentPartPr>
              <p14:xfrm>
                <a:off x="3900293" y="3866288"/>
                <a:ext cx="272880" cy="100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178B34E-9668-BCAB-52D4-164F195143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1653" y="3857288"/>
                  <a:ext cx="290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279BB74-BEA4-572C-166D-659BA442890C}"/>
                    </a:ext>
                  </a:extLst>
                </p14:cNvPr>
                <p14:cNvContentPartPr/>
                <p14:nvPr/>
              </p14:nvContentPartPr>
              <p14:xfrm>
                <a:off x="3886973" y="3838568"/>
                <a:ext cx="63360" cy="842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279BB74-BEA4-572C-166D-659BA44289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8333" y="3829928"/>
                  <a:ext cx="810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37974F1-7572-ED09-77EC-FF3B89749B1F}"/>
              </a:ext>
            </a:extLst>
          </p:cNvPr>
          <p:cNvGrpSpPr/>
          <p:nvPr/>
        </p:nvGrpSpPr>
        <p:grpSpPr>
          <a:xfrm>
            <a:off x="3730013" y="4017128"/>
            <a:ext cx="213480" cy="164160"/>
            <a:chOff x="3730013" y="4017128"/>
            <a:chExt cx="213480" cy="164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C00C125-2F1A-ED21-FB99-4CF12C407488}"/>
                    </a:ext>
                  </a:extLst>
                </p14:cNvPr>
                <p14:cNvContentPartPr/>
                <p14:nvPr/>
              </p14:nvContentPartPr>
              <p14:xfrm>
                <a:off x="3743693" y="4025408"/>
                <a:ext cx="199800" cy="155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C00C125-2F1A-ED21-FB99-4CF12C4074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5053" y="4016768"/>
                  <a:ext cx="217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38C175E-DBFB-3A01-9532-35B8A1A4C96A}"/>
                    </a:ext>
                  </a:extLst>
                </p14:cNvPr>
                <p14:cNvContentPartPr/>
                <p14:nvPr/>
              </p14:nvContentPartPr>
              <p14:xfrm>
                <a:off x="3730013" y="4017128"/>
                <a:ext cx="60480" cy="705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38C175E-DBFB-3A01-9532-35B8A1A4C9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1373" y="4008488"/>
                  <a:ext cx="7812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1DADC256-7C6D-2791-13D7-3199F3425598}"/>
                  </a:ext>
                </a:extLst>
              </p14:cNvPr>
              <p14:cNvContentPartPr/>
              <p14:nvPr/>
            </p14:nvContentPartPr>
            <p14:xfrm>
              <a:off x="732360" y="3372990"/>
              <a:ext cx="1001160" cy="30744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1DADC256-7C6D-2791-13D7-3199F34255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360" y="3364350"/>
                <a:ext cx="101880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CA53C463-3C27-445F-A148-7EB115F2E083}"/>
              </a:ext>
            </a:extLst>
          </p:cNvPr>
          <p:cNvSpPr txBox="1"/>
          <p:nvPr/>
        </p:nvSpPr>
        <p:spPr>
          <a:xfrm>
            <a:off x="11189149" y="608854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16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D75AAE9-F82D-7CDC-DD43-2375EC71740C}"/>
              </a:ext>
            </a:extLst>
          </p:cNvPr>
          <p:cNvSpPr txBox="1">
            <a:spLocks/>
          </p:cNvSpPr>
          <p:nvPr/>
        </p:nvSpPr>
        <p:spPr>
          <a:xfrm>
            <a:off x="3525722" y="5594826"/>
            <a:ext cx="6489343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FFFFFF"/>
                </a:solidFill>
              </a:rPr>
              <a:t>Batch_size</a:t>
            </a:r>
            <a:r>
              <a:rPr lang="en-US" sz="4800" dirty="0">
                <a:solidFill>
                  <a:srgbClr val="FFFFFF"/>
                </a:solidFill>
              </a:rPr>
              <a:t> Modification 1</a:t>
            </a:r>
          </a:p>
        </p:txBody>
      </p:sp>
    </p:spTree>
    <p:extLst>
      <p:ext uri="{BB962C8B-B14F-4D97-AF65-F5344CB8AC3E}">
        <p14:creationId xmlns:p14="http://schemas.microsoft.com/office/powerpoint/2010/main" val="208752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17</a:t>
            </a:r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3DE9F43-C347-34C2-32A6-FD4A7AE36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1"/>
            <a:ext cx="12179926" cy="6895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444A22B-C703-6A1F-78DC-4C501635BAC3}"/>
                  </a:ext>
                </a:extLst>
              </p14:cNvPr>
              <p14:cNvContentPartPr/>
              <p14:nvPr/>
            </p14:nvContentPartPr>
            <p14:xfrm>
              <a:off x="531223" y="2088840"/>
              <a:ext cx="1469160" cy="27432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444A22B-C703-6A1F-78DC-4C501635BA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583" y="2079840"/>
                <a:ext cx="14868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8CA41F48-7D13-7366-F8F1-942726A9BAA1}"/>
              </a:ext>
            </a:extLst>
          </p:cNvPr>
          <p:cNvGrpSpPr/>
          <p:nvPr/>
        </p:nvGrpSpPr>
        <p:grpSpPr>
          <a:xfrm>
            <a:off x="4977583" y="2826840"/>
            <a:ext cx="1685520" cy="430200"/>
            <a:chOff x="4977583" y="2826840"/>
            <a:chExt cx="168552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7E3F861-EA80-5D26-58AF-5D751A55438C}"/>
                    </a:ext>
                  </a:extLst>
                </p14:cNvPr>
                <p14:cNvContentPartPr/>
                <p14:nvPr/>
              </p14:nvContentPartPr>
              <p14:xfrm>
                <a:off x="5197543" y="2989200"/>
                <a:ext cx="1465560" cy="2196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7E3F861-EA80-5D26-58AF-5D751A554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88543" y="2980200"/>
                  <a:ext cx="1483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B236EF8-E039-8A7D-C8FD-CAC36A53B6B4}"/>
                    </a:ext>
                  </a:extLst>
                </p14:cNvPr>
                <p14:cNvContentPartPr/>
                <p14:nvPr/>
              </p14:nvContentPartPr>
              <p14:xfrm>
                <a:off x="4977583" y="2826840"/>
                <a:ext cx="401760" cy="4302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B236EF8-E039-8A7D-C8FD-CAC36A53B6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68943" y="2818200"/>
                  <a:ext cx="419400" cy="447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46D81C0-17E0-E0A4-43F9-3C13D74E953A}"/>
              </a:ext>
            </a:extLst>
          </p:cNvPr>
          <p:cNvSpPr txBox="1"/>
          <p:nvPr/>
        </p:nvSpPr>
        <p:spPr>
          <a:xfrm>
            <a:off x="11189149" y="608854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17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B517B29-C54F-7DEB-568A-841FEA36A287}"/>
              </a:ext>
            </a:extLst>
          </p:cNvPr>
          <p:cNvSpPr txBox="1">
            <a:spLocks/>
          </p:cNvSpPr>
          <p:nvPr/>
        </p:nvSpPr>
        <p:spPr>
          <a:xfrm>
            <a:off x="3227786" y="5261057"/>
            <a:ext cx="6489343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FFFFFF"/>
                </a:solidFill>
              </a:rPr>
              <a:t>Batch_size</a:t>
            </a:r>
            <a:r>
              <a:rPr lang="en-US" sz="4800" dirty="0">
                <a:solidFill>
                  <a:srgbClr val="FFFFFF"/>
                </a:solidFill>
              </a:rPr>
              <a:t> Modification 2</a:t>
            </a:r>
          </a:p>
        </p:txBody>
      </p:sp>
    </p:spTree>
    <p:extLst>
      <p:ext uri="{BB962C8B-B14F-4D97-AF65-F5344CB8AC3E}">
        <p14:creationId xmlns:p14="http://schemas.microsoft.com/office/powerpoint/2010/main" val="3996115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A56B55D9-95DF-0F2A-C90E-313A5388B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9926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F737F4E-633E-848D-9921-E9B1B8F6D840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18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6B8D61C-1491-F7CB-99F1-95D1CFC6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01" y="3105726"/>
            <a:ext cx="4397176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 dirty="0" err="1">
                <a:solidFill>
                  <a:srgbClr val="FFFFFF"/>
                </a:solidFill>
              </a:rPr>
              <a:t>Exection</a:t>
            </a:r>
            <a:r>
              <a:rPr lang="en-US" sz="4000" u="sng" dirty="0">
                <a:solidFill>
                  <a:srgbClr val="FFFFFF"/>
                </a:solidFill>
              </a:rPr>
              <a:t> Step1: SFT</a:t>
            </a:r>
          </a:p>
        </p:txBody>
      </p:sp>
    </p:spTree>
    <p:extLst>
      <p:ext uri="{BB962C8B-B14F-4D97-AF65-F5344CB8AC3E}">
        <p14:creationId xmlns:p14="http://schemas.microsoft.com/office/powerpoint/2010/main" val="427332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CE3B3FC-68C0-89CC-7E9F-AB786DB9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" y="-1"/>
            <a:ext cx="12179926" cy="68579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216184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19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40F3E45-C553-2B2A-EB59-0550A41E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344" y="3105689"/>
            <a:ext cx="4397176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Checking GPUs</a:t>
            </a:r>
          </a:p>
        </p:txBody>
      </p:sp>
    </p:spTree>
    <p:extLst>
      <p:ext uri="{BB962C8B-B14F-4D97-AF65-F5344CB8AC3E}">
        <p14:creationId xmlns:p14="http://schemas.microsoft.com/office/powerpoint/2010/main" val="422053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2: RW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20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806139" y="2682259"/>
            <a:ext cx="4060601" cy="408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Step2_reward_model_finetuning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arpeta abierta con relleno sólido">
            <a:extLst>
              <a:ext uri="{FF2B5EF4-FFF2-40B4-BE49-F238E27FC236}">
                <a16:creationId xmlns:a16="http://schemas.microsoft.com/office/drawing/2014/main" id="{1BC5510B-EF3B-B08C-DB6E-1E31EB8CF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2049" y="2957415"/>
            <a:ext cx="1389724" cy="1389724"/>
          </a:xfrm>
          <a:prstGeom prst="rect">
            <a:avLst/>
          </a:prstGeom>
        </p:spPr>
      </p:pic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183" y="3988705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962" y="5120937"/>
            <a:ext cx="1389724" cy="138972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02610848-34B8-1DD9-913B-8F3A8AC1662C}"/>
              </a:ext>
            </a:extLst>
          </p:cNvPr>
          <p:cNvSpPr txBox="1">
            <a:spLocks/>
          </p:cNvSpPr>
          <p:nvPr/>
        </p:nvSpPr>
        <p:spPr>
          <a:xfrm>
            <a:off x="6182031" y="342244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0000"/>
                </a:solidFill>
              </a:rPr>
              <a:t>dschat</a:t>
            </a:r>
            <a:endParaRPr lang="en-US" sz="3200" b="1" i="0" dirty="0">
              <a:solidFill>
                <a:srgbClr val="FF0000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182031" y="43598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260270" y="548015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6404" y="4748060"/>
            <a:ext cx="1150221" cy="1150221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FDA97B16-9D1D-6A0C-D61E-DA53C1257BCB}"/>
              </a:ext>
            </a:extLst>
          </p:cNvPr>
          <p:cNvSpPr txBox="1">
            <a:spLocks/>
          </p:cNvSpPr>
          <p:nvPr/>
        </p:nvSpPr>
        <p:spPr>
          <a:xfrm>
            <a:off x="1007599" y="374298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0000"/>
                </a:solidFill>
              </a:rPr>
              <a:t>main.py</a:t>
            </a:r>
          </a:p>
        </p:txBody>
      </p:sp>
      <p:pic>
        <p:nvPicPr>
          <p:cNvPr id="39" name="Gráfico 38" descr="Papel con relleno sólido">
            <a:extLst>
              <a:ext uri="{FF2B5EF4-FFF2-40B4-BE49-F238E27FC236}">
                <a16:creationId xmlns:a16="http://schemas.microsoft.com/office/drawing/2014/main" id="{75B51D00-D004-D860-4428-16211819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0723" y="3527497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017786" y="49822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424578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4912FF9-64E9-92AE-073D-A201A410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5" y="0"/>
            <a:ext cx="12179926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216184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3177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216184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38376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FCD4C-C23D-681F-5546-05B7FF2B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Step 3: RLHF Execution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4F1E14-8D22-2909-1D87-3B6B35AEAC8A}"/>
              </a:ext>
            </a:extLst>
          </p:cNvPr>
          <p:cNvSpPr txBox="1"/>
          <p:nvPr/>
        </p:nvSpPr>
        <p:spPr>
          <a:xfrm>
            <a:off x="11387222" y="6125940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23</a:t>
            </a:r>
          </a:p>
        </p:txBody>
      </p:sp>
      <p:pic>
        <p:nvPicPr>
          <p:cNvPr id="5" name="Gráfico 4" descr="Carpeta abierta con relleno sólido">
            <a:extLst>
              <a:ext uri="{FF2B5EF4-FFF2-40B4-BE49-F238E27FC236}">
                <a16:creationId xmlns:a16="http://schemas.microsoft.com/office/drawing/2014/main" id="{9677A56E-08B1-AD7B-E660-E22AA3A3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160" y="1029519"/>
            <a:ext cx="1627324" cy="16273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EC68924-DE17-6E9B-EC2D-2D8FC63C3810}"/>
              </a:ext>
            </a:extLst>
          </p:cNvPr>
          <p:cNvSpPr txBox="1">
            <a:spLocks/>
          </p:cNvSpPr>
          <p:nvPr/>
        </p:nvSpPr>
        <p:spPr>
          <a:xfrm>
            <a:off x="860359" y="2671458"/>
            <a:ext cx="4060601" cy="408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0" dirty="0">
                <a:solidFill>
                  <a:srgbClr val="FFFFFF"/>
                </a:solidFill>
              </a:rPr>
              <a:t>Step3_rlhf_finetuning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C794EF1-B4BB-9FE4-7121-DC15EC3D7B94}"/>
              </a:ext>
            </a:extLst>
          </p:cNvPr>
          <p:cNvSpPr/>
          <p:nvPr/>
        </p:nvSpPr>
        <p:spPr>
          <a:xfrm flipV="1">
            <a:off x="3631156" y="1636841"/>
            <a:ext cx="1183223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 descr="Carpeta abierta con relleno sólido">
            <a:extLst>
              <a:ext uri="{FF2B5EF4-FFF2-40B4-BE49-F238E27FC236}">
                <a16:creationId xmlns:a16="http://schemas.microsoft.com/office/drawing/2014/main" id="{008CE322-B47D-93DA-BA4A-B9A546AF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98" y="780032"/>
            <a:ext cx="2364822" cy="236482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79E3659-965C-79F7-5533-D1217F86122C}"/>
              </a:ext>
            </a:extLst>
          </p:cNvPr>
          <p:cNvSpPr txBox="1">
            <a:spLocks/>
          </p:cNvSpPr>
          <p:nvPr/>
        </p:nvSpPr>
        <p:spPr>
          <a:xfrm>
            <a:off x="4824553" y="2420865"/>
            <a:ext cx="3038166" cy="50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Training_scripts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pic>
        <p:nvPicPr>
          <p:cNvPr id="12" name="Gráfico 11" descr="Carpeta abierta con relleno sólido">
            <a:extLst>
              <a:ext uri="{FF2B5EF4-FFF2-40B4-BE49-F238E27FC236}">
                <a16:creationId xmlns:a16="http://schemas.microsoft.com/office/drawing/2014/main" id="{B4160381-B5A9-E0FC-DDBF-6A189888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08" y="964298"/>
            <a:ext cx="1627324" cy="1627324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F074034-DC29-07AC-45DD-A712CD9BA8F5}"/>
              </a:ext>
            </a:extLst>
          </p:cNvPr>
          <p:cNvSpPr/>
          <p:nvPr/>
        </p:nvSpPr>
        <p:spPr>
          <a:xfrm flipV="1">
            <a:off x="7349603" y="1674217"/>
            <a:ext cx="905560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1B3FE3-0693-B023-D9E1-B11C625AADC0}"/>
              </a:ext>
            </a:extLst>
          </p:cNvPr>
          <p:cNvSpPr txBox="1">
            <a:spLocks/>
          </p:cNvSpPr>
          <p:nvPr/>
        </p:nvSpPr>
        <p:spPr>
          <a:xfrm>
            <a:off x="9021907" y="2341289"/>
            <a:ext cx="84793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opt</a:t>
            </a:r>
          </a:p>
        </p:txBody>
      </p:sp>
      <p:pic>
        <p:nvPicPr>
          <p:cNvPr id="15" name="Gráfico 14" descr="Carpeta abierta con relleno sólido">
            <a:extLst>
              <a:ext uri="{FF2B5EF4-FFF2-40B4-BE49-F238E27FC236}">
                <a16:creationId xmlns:a16="http://schemas.microsoft.com/office/drawing/2014/main" id="{F860BE1F-391F-B9B2-A768-4094A25F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5769" y="3711656"/>
            <a:ext cx="1627324" cy="1627324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BEECF80-1AD4-8929-A0D5-58FF76E6F823}"/>
              </a:ext>
            </a:extLst>
          </p:cNvPr>
          <p:cNvSpPr txBox="1">
            <a:spLocks/>
          </p:cNvSpPr>
          <p:nvPr/>
        </p:nvSpPr>
        <p:spPr>
          <a:xfrm>
            <a:off x="10019660" y="5112130"/>
            <a:ext cx="2081642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FFFF"/>
                </a:solidFill>
              </a:rPr>
              <a:t>Single_node</a:t>
            </a:r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BEAE4321-6C4C-AA25-E848-28291D0F98D5}"/>
              </a:ext>
            </a:extLst>
          </p:cNvPr>
          <p:cNvSpPr/>
          <p:nvPr/>
        </p:nvSpPr>
        <p:spPr>
          <a:xfrm rot="5400000">
            <a:off x="10189542" y="2193560"/>
            <a:ext cx="1863430" cy="95579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E6B827-04E6-3E9D-4F7D-F4EE2992A416}"/>
              </a:ext>
            </a:extLst>
          </p:cNvPr>
          <p:cNvSpPr/>
          <p:nvPr/>
        </p:nvSpPr>
        <p:spPr>
          <a:xfrm rot="11850145" flipV="1">
            <a:off x="9343178" y="3614332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0B8E31F-76DB-15D2-2D9B-1CA54DBB3E6B}"/>
              </a:ext>
            </a:extLst>
          </p:cNvPr>
          <p:cNvSpPr/>
          <p:nvPr/>
        </p:nvSpPr>
        <p:spPr>
          <a:xfrm rot="10800000" flipV="1">
            <a:off x="9291204" y="4428867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D17AE320-67A9-1F8F-BEB7-B9015596F370}"/>
              </a:ext>
            </a:extLst>
          </p:cNvPr>
          <p:cNvSpPr/>
          <p:nvPr/>
        </p:nvSpPr>
        <p:spPr>
          <a:xfrm rot="9165922" flipV="1">
            <a:off x="9304197" y="5344245"/>
            <a:ext cx="728456" cy="509400"/>
          </a:xfrm>
          <a:prstGeom prst="rightArrow">
            <a:avLst>
              <a:gd name="adj1" fmla="val 5458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4" name="Gráfico 23" descr="Carpeta abierta con relleno sólido">
            <a:extLst>
              <a:ext uri="{FF2B5EF4-FFF2-40B4-BE49-F238E27FC236}">
                <a16:creationId xmlns:a16="http://schemas.microsoft.com/office/drawing/2014/main" id="{1BC5510B-EF3B-B08C-DB6E-1E31EB8CF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2049" y="2957415"/>
            <a:ext cx="1389724" cy="1389724"/>
          </a:xfrm>
          <a:prstGeom prst="rect">
            <a:avLst/>
          </a:prstGeom>
        </p:spPr>
      </p:pic>
      <p:pic>
        <p:nvPicPr>
          <p:cNvPr id="26" name="Gráfico 25" descr="Carpeta abierta con relleno sólido">
            <a:extLst>
              <a:ext uri="{FF2B5EF4-FFF2-40B4-BE49-F238E27FC236}">
                <a16:creationId xmlns:a16="http://schemas.microsoft.com/office/drawing/2014/main" id="{D00FBF76-EA1C-DABE-98BF-01AE81A3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183" y="3988705"/>
            <a:ext cx="1389724" cy="1389724"/>
          </a:xfrm>
          <a:prstGeom prst="rect">
            <a:avLst/>
          </a:prstGeom>
        </p:spPr>
      </p:pic>
      <p:pic>
        <p:nvPicPr>
          <p:cNvPr id="28" name="Gráfico 27" descr="Carpeta abierta con relleno sólido">
            <a:extLst>
              <a:ext uri="{FF2B5EF4-FFF2-40B4-BE49-F238E27FC236}">
                <a16:creationId xmlns:a16="http://schemas.microsoft.com/office/drawing/2014/main" id="{F3F559E8-F24B-FE23-B2D1-8651D0D69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962" y="5120937"/>
            <a:ext cx="1389724" cy="1389724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02610848-34B8-1DD9-913B-8F3A8AC1662C}"/>
              </a:ext>
            </a:extLst>
          </p:cNvPr>
          <p:cNvSpPr txBox="1">
            <a:spLocks/>
          </p:cNvSpPr>
          <p:nvPr/>
        </p:nvSpPr>
        <p:spPr>
          <a:xfrm>
            <a:off x="6182031" y="3422444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FF0000"/>
                </a:solidFill>
              </a:rPr>
              <a:t>dschat</a:t>
            </a:r>
            <a:endParaRPr lang="en-US" sz="3200" b="1" i="0" dirty="0">
              <a:solidFill>
                <a:srgbClr val="FF0000"/>
              </a:solidFill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BC510AF-31E8-AD1A-DBE6-BCF1C959A75D}"/>
              </a:ext>
            </a:extLst>
          </p:cNvPr>
          <p:cNvSpPr txBox="1">
            <a:spLocks/>
          </p:cNvSpPr>
          <p:nvPr/>
        </p:nvSpPr>
        <p:spPr>
          <a:xfrm>
            <a:off x="6346773" y="4401777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0" dirty="0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B162B3-229A-6C52-6491-D61E373FBFB2}"/>
              </a:ext>
            </a:extLst>
          </p:cNvPr>
          <p:cNvSpPr txBox="1">
            <a:spLocks/>
          </p:cNvSpPr>
          <p:nvPr/>
        </p:nvSpPr>
        <p:spPr>
          <a:xfrm>
            <a:off x="6182031" y="43598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B812EAA-69A3-7FA6-E1A1-44B2F5817727}"/>
              </a:ext>
            </a:extLst>
          </p:cNvPr>
          <p:cNvSpPr txBox="1">
            <a:spLocks/>
          </p:cNvSpPr>
          <p:nvPr/>
        </p:nvSpPr>
        <p:spPr>
          <a:xfrm>
            <a:off x="6260270" y="5480152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FFFF"/>
                </a:solidFill>
              </a:rPr>
              <a:t>sweep</a:t>
            </a:r>
          </a:p>
        </p:txBody>
      </p:sp>
      <p:sp>
        <p:nvSpPr>
          <p:cNvPr id="8" name="Cruz 7">
            <a:extLst>
              <a:ext uri="{FF2B5EF4-FFF2-40B4-BE49-F238E27FC236}">
                <a16:creationId xmlns:a16="http://schemas.microsoft.com/office/drawing/2014/main" id="{D886D8A8-5124-8989-66E9-9BA1A8E28AB2}"/>
              </a:ext>
            </a:extLst>
          </p:cNvPr>
          <p:cNvSpPr/>
          <p:nvPr/>
        </p:nvSpPr>
        <p:spPr>
          <a:xfrm>
            <a:off x="5022366" y="4158489"/>
            <a:ext cx="828024" cy="916341"/>
          </a:xfrm>
          <a:prstGeom prst="plus">
            <a:avLst>
              <a:gd name="adj" fmla="val 3946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 descr="Papel con relleno sólido">
            <a:extLst>
              <a:ext uri="{FF2B5EF4-FFF2-40B4-BE49-F238E27FC236}">
                <a16:creationId xmlns:a16="http://schemas.microsoft.com/office/drawing/2014/main" id="{21A978B6-F7F1-F7C8-74D5-72DFB59A6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6404" y="4748060"/>
            <a:ext cx="1150221" cy="1150221"/>
          </a:xfrm>
          <a:prstGeom prst="rect">
            <a:avLst/>
          </a:prstGeom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FDA97B16-9D1D-6A0C-D61E-DA53C1257BCB}"/>
              </a:ext>
            </a:extLst>
          </p:cNvPr>
          <p:cNvSpPr txBox="1">
            <a:spLocks/>
          </p:cNvSpPr>
          <p:nvPr/>
        </p:nvSpPr>
        <p:spPr>
          <a:xfrm>
            <a:off x="1007599" y="3742980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rgbClr val="FF0000"/>
                </a:solidFill>
              </a:rPr>
              <a:t>main.py</a:t>
            </a:r>
          </a:p>
        </p:txBody>
      </p:sp>
      <p:pic>
        <p:nvPicPr>
          <p:cNvPr id="39" name="Gráfico 38" descr="Papel con relleno sólido">
            <a:extLst>
              <a:ext uri="{FF2B5EF4-FFF2-40B4-BE49-F238E27FC236}">
                <a16:creationId xmlns:a16="http://schemas.microsoft.com/office/drawing/2014/main" id="{75B51D00-D004-D860-4428-16211819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0723" y="3527497"/>
            <a:ext cx="1150221" cy="1150221"/>
          </a:xfrm>
          <a:prstGeom prst="rect">
            <a:avLst/>
          </a:pr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4A473D9-4AE5-2379-B346-3C0CB20BC775}"/>
              </a:ext>
            </a:extLst>
          </p:cNvPr>
          <p:cNvSpPr txBox="1">
            <a:spLocks/>
          </p:cNvSpPr>
          <p:nvPr/>
        </p:nvSpPr>
        <p:spPr>
          <a:xfrm>
            <a:off x="1017786" y="4982206"/>
            <a:ext cx="1714615" cy="7360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solidFill>
                  <a:schemeClr val="bg1"/>
                </a:solidFill>
              </a:rPr>
              <a:t>Runnable scripts</a:t>
            </a:r>
          </a:p>
        </p:txBody>
      </p:sp>
    </p:spTree>
    <p:extLst>
      <p:ext uri="{BB962C8B-B14F-4D97-AF65-F5344CB8AC3E}">
        <p14:creationId xmlns:p14="http://schemas.microsoft.com/office/powerpoint/2010/main" val="411798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055015-2C53-1592-4038-47A9C71A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" y="-10"/>
            <a:ext cx="12179926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00920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5E52B7-72A8-012E-946E-2E141286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383CD8DC-607D-3CB4-600D-4B4270F5F8A1}"/>
              </a:ext>
            </a:extLst>
          </p:cNvPr>
          <p:cNvSpPr/>
          <p:nvPr/>
        </p:nvSpPr>
        <p:spPr>
          <a:xfrm>
            <a:off x="3606695" y="6075254"/>
            <a:ext cx="886120" cy="22624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765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A748E7-502D-EEFB-20F7-3E3948654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088559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2037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D44D66BA-BE03-26C0-30A8-A59F255C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6069-5647-C3B0-98E7-0068A26B2289}"/>
              </a:ext>
            </a:extLst>
          </p:cNvPr>
          <p:cNvSpPr txBox="1"/>
          <p:nvPr/>
        </p:nvSpPr>
        <p:spPr>
          <a:xfrm>
            <a:off x="11279567" y="6216184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26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23CB4B-C661-5226-B245-A4DECC79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78150"/>
            <a:ext cx="10274809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Model Testing</a:t>
            </a:r>
          </a:p>
        </p:txBody>
      </p:sp>
    </p:spTree>
    <p:extLst>
      <p:ext uri="{BB962C8B-B14F-4D97-AF65-F5344CB8AC3E}">
        <p14:creationId xmlns:p14="http://schemas.microsoft.com/office/powerpoint/2010/main" val="130696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nd orange Colour Powder background">
            <a:extLst>
              <a:ext uri="{FF2B5EF4-FFF2-40B4-BE49-F238E27FC236}">
                <a16:creationId xmlns:a16="http://schemas.microsoft.com/office/drawing/2014/main" id="{626F0BEB-4024-CC98-7217-E9C88CEA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b="12758"/>
          <a:stretch/>
        </p:blipFill>
        <p:spPr>
          <a:xfrm>
            <a:off x="-3047" y="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8F632-2E6B-99FE-619C-0085087B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4255006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Project Ideas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2050" name="Picture 2" descr="Hugging Face - Current Openings">
            <a:extLst>
              <a:ext uri="{FF2B5EF4-FFF2-40B4-BE49-F238E27FC236}">
                <a16:creationId xmlns:a16="http://schemas.microsoft.com/office/drawing/2014/main" id="{AECA909A-B1B7-F7BF-17A4-DEC51FC6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52" y="3653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D35C1F8-C783-4C1F-2E82-0A42928DBD7A}"/>
              </a:ext>
            </a:extLst>
          </p:cNvPr>
          <p:cNvSpPr txBox="1">
            <a:spLocks/>
          </p:cNvSpPr>
          <p:nvPr/>
        </p:nvSpPr>
        <p:spPr>
          <a:xfrm>
            <a:off x="8236077" y="717609"/>
            <a:ext cx="4272914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Transformers - NLP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30C68A-7271-4AFB-0E97-05CE8F40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577" y="1500560"/>
            <a:ext cx="3519874" cy="887567"/>
          </a:xfrm>
          <a:prstGeom prst="rect">
            <a:avLst/>
          </a:prstGeom>
        </p:spPr>
      </p:pic>
      <p:pic>
        <p:nvPicPr>
          <p:cNvPr id="2052" name="Picture 4" descr="Google &amp; DeepMind Researchers Revamp ImageNet | Synced">
            <a:extLst>
              <a:ext uri="{FF2B5EF4-FFF2-40B4-BE49-F238E27FC236}">
                <a16:creationId xmlns:a16="http://schemas.microsoft.com/office/drawing/2014/main" id="{4F8F1BC3-E594-960A-A161-680E511C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65" y="5127749"/>
            <a:ext cx="3605014" cy="15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D6D941B-A2DE-6CB1-DA71-511C0D6B970B}"/>
              </a:ext>
            </a:extLst>
          </p:cNvPr>
          <p:cNvSpPr txBox="1">
            <a:spLocks/>
          </p:cNvSpPr>
          <p:nvPr/>
        </p:nvSpPr>
        <p:spPr>
          <a:xfrm>
            <a:off x="6764212" y="4517704"/>
            <a:ext cx="5237333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CNN – Computer Vision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02120B-36ED-B9FF-B849-E27B71BDE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84" y="5318561"/>
            <a:ext cx="3878229" cy="110201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39379F1-5DCD-8F4B-43B0-E4C183ECAFCA}"/>
              </a:ext>
            </a:extLst>
          </p:cNvPr>
          <p:cNvSpPr txBox="1">
            <a:spLocks/>
          </p:cNvSpPr>
          <p:nvPr/>
        </p:nvSpPr>
        <p:spPr>
          <a:xfrm>
            <a:off x="1078992" y="4625911"/>
            <a:ext cx="3982428" cy="58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Speech Recognition</a:t>
            </a:r>
          </a:p>
        </p:txBody>
      </p:sp>
      <p:sp>
        <p:nvSpPr>
          <p:cNvPr id="16" name="Flecha: a la izquierda, derecha y arriba 15">
            <a:extLst>
              <a:ext uri="{FF2B5EF4-FFF2-40B4-BE49-F238E27FC236}">
                <a16:creationId xmlns:a16="http://schemas.microsoft.com/office/drawing/2014/main" id="{6C7BF014-A06C-7EFA-83DB-B200695E3A65}"/>
              </a:ext>
            </a:extLst>
          </p:cNvPr>
          <p:cNvSpPr/>
          <p:nvPr/>
        </p:nvSpPr>
        <p:spPr>
          <a:xfrm rot="16200000">
            <a:off x="8593669" y="2547326"/>
            <a:ext cx="1578420" cy="1875247"/>
          </a:xfrm>
          <a:prstGeom prst="leftRigh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doblada 17">
            <a:extLst>
              <a:ext uri="{FF2B5EF4-FFF2-40B4-BE49-F238E27FC236}">
                <a16:creationId xmlns:a16="http://schemas.microsoft.com/office/drawing/2014/main" id="{2E7B8361-2630-3BA9-2588-666F362918F2}"/>
              </a:ext>
            </a:extLst>
          </p:cNvPr>
          <p:cNvSpPr/>
          <p:nvPr/>
        </p:nvSpPr>
        <p:spPr>
          <a:xfrm>
            <a:off x="1696860" y="3142727"/>
            <a:ext cx="968826" cy="1012372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A739AE85-116F-7321-0B26-0F608F589878}"/>
              </a:ext>
            </a:extLst>
          </p:cNvPr>
          <p:cNvSpPr txBox="1">
            <a:spLocks/>
          </p:cNvSpPr>
          <p:nvPr/>
        </p:nvSpPr>
        <p:spPr>
          <a:xfrm>
            <a:off x="2891599" y="2780344"/>
            <a:ext cx="5344476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</a:rPr>
              <a:t>Goals</a:t>
            </a:r>
            <a:r>
              <a:rPr lang="en-US" sz="3600" dirty="0">
                <a:solidFill>
                  <a:srgbClr val="FFFFFF"/>
                </a:solidFill>
              </a:rPr>
              <a:t>: Prove training speed improvements + scalability + comparing resources usage + time  + memory consumption (single GPU vs multi-GPU)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B03BEA-D079-0691-7F05-D20B076E3EE7}"/>
              </a:ext>
            </a:extLst>
          </p:cNvPr>
          <p:cNvSpPr txBox="1"/>
          <p:nvPr/>
        </p:nvSpPr>
        <p:spPr>
          <a:xfrm>
            <a:off x="11433048" y="6216202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049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32026E89-DA72-E53B-996B-71703212B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" b="1434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C6AE8B-A8BA-2E2E-F201-7FC988D2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" y="707571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u="sng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F3E11E5-D5D9-9EDA-BE22-3EE0B766FDE4}"/>
              </a:ext>
            </a:extLst>
          </p:cNvPr>
          <p:cNvSpPr txBox="1">
            <a:spLocks/>
          </p:cNvSpPr>
          <p:nvPr/>
        </p:nvSpPr>
        <p:spPr>
          <a:xfrm>
            <a:off x="1030224" y="2728525"/>
            <a:ext cx="9948233" cy="5068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Framework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DS Extension 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>
                <a:solidFill>
                  <a:srgbClr val="FFFFFF"/>
                </a:solidFill>
              </a:rPr>
              <a:t>Fundamentals of RL &amp; RLHF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4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Training Pipeline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4800" i="0" dirty="0" err="1">
                <a:solidFill>
                  <a:srgbClr val="FFFFFF"/>
                </a:solidFill>
              </a:rPr>
              <a:t>DeepSpeed</a:t>
            </a:r>
            <a:r>
              <a:rPr lang="en-US" sz="4400" i="0" dirty="0">
                <a:solidFill>
                  <a:srgbClr val="FFFFFF"/>
                </a:solidFill>
              </a:rPr>
              <a:t> Chat – Implementation</a:t>
            </a:r>
          </a:p>
          <a:p>
            <a:pPr marL="1143000" indent="-1143000">
              <a:buFont typeface="+mj-lt"/>
              <a:buAutoNum type="arabicPeriod"/>
            </a:pPr>
            <a:endParaRPr lang="en-US" sz="4400" i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6" descr="Abstrct graphic of red blue smoke">
            <a:extLst>
              <a:ext uri="{FF2B5EF4-FFF2-40B4-BE49-F238E27FC236}">
                <a16:creationId xmlns:a16="http://schemas.microsoft.com/office/drawing/2014/main" id="{3457F037-F385-8FAF-170F-C87C12881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10" b="10240"/>
          <a:stretch/>
        </p:blipFill>
        <p:spPr>
          <a:xfrm>
            <a:off x="-8182" y="-1"/>
            <a:ext cx="12200182" cy="6858001"/>
          </a:xfrm>
          <a:prstGeom prst="rect">
            <a:avLst/>
          </a:prstGeom>
        </p:spPr>
      </p:pic>
      <p:sp>
        <p:nvSpPr>
          <p:cNvPr id="4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257FD4-2B1C-6695-2008-81B5A7A03040}"/>
              </a:ext>
            </a:extLst>
          </p:cNvPr>
          <p:cNvSpPr txBox="1"/>
          <p:nvPr/>
        </p:nvSpPr>
        <p:spPr>
          <a:xfrm>
            <a:off x="2130861" y="240886"/>
            <a:ext cx="791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 dirty="0" err="1">
                <a:solidFill>
                  <a:schemeClr val="bg1"/>
                </a:solidFill>
                <a:latin typeface="Sitka Banner (Títulos)"/>
              </a:rPr>
              <a:t>DeepSpeed</a:t>
            </a:r>
            <a:r>
              <a:rPr lang="es-ES" sz="4400" b="1" u="sng" dirty="0">
                <a:solidFill>
                  <a:schemeClr val="bg1"/>
                </a:solidFill>
                <a:latin typeface="Sitka Banner (Títulos)"/>
              </a:rPr>
              <a:t> Framework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4CA49E1-418E-5381-B06C-074412F0AFC7}"/>
              </a:ext>
            </a:extLst>
          </p:cNvPr>
          <p:cNvSpPr txBox="1"/>
          <p:nvPr/>
        </p:nvSpPr>
        <p:spPr>
          <a:xfrm>
            <a:off x="459387" y="1571535"/>
            <a:ext cx="9108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Open-</a:t>
            </a:r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Source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 Deep </a:t>
            </a:r>
          </a:p>
          <a:p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	</a:t>
            </a:r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Learning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 Library</a:t>
            </a:r>
          </a:p>
          <a:p>
            <a:endParaRPr lang="es-ES" sz="4000" b="1" dirty="0">
              <a:solidFill>
                <a:schemeClr val="bg2"/>
              </a:solidFill>
              <a:latin typeface="Sitka Banner (Títulos)"/>
            </a:endParaRPr>
          </a:p>
          <a:p>
            <a:r>
              <a:rPr lang="es-ES" sz="4000" b="1" dirty="0" err="1">
                <a:solidFill>
                  <a:schemeClr val="bg2"/>
                </a:solidFill>
                <a:latin typeface="Sitka Banner (Títulos)"/>
              </a:rPr>
              <a:t>Goals</a:t>
            </a:r>
            <a:r>
              <a:rPr lang="es-ES" sz="4000" b="1" dirty="0">
                <a:solidFill>
                  <a:schemeClr val="bg2"/>
                </a:solidFill>
                <a:latin typeface="Sitka Banner (Títulos)"/>
              </a:rPr>
              <a:t>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5DE92-4C31-13C0-ABC8-8E7839138962}"/>
              </a:ext>
            </a:extLst>
          </p:cNvPr>
          <p:cNvSpPr txBox="1"/>
          <p:nvPr/>
        </p:nvSpPr>
        <p:spPr>
          <a:xfrm>
            <a:off x="136724" y="4337218"/>
            <a:ext cx="5294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Speed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Up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Reduce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Computational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Costs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23E1AB7-1A5C-B9DF-DF2A-539E1495A8B1}"/>
              </a:ext>
            </a:extLst>
          </p:cNvPr>
          <p:cNvSpPr txBox="1"/>
          <p:nvPr/>
        </p:nvSpPr>
        <p:spPr>
          <a:xfrm>
            <a:off x="5484876" y="4337218"/>
            <a:ext cx="6245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Enhance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performance &amp;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scalability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of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AI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Models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Democratization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AI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via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accessible</a:t>
            </a:r>
            <a:r>
              <a:rPr lang="es-ES" sz="3200" b="1" dirty="0">
                <a:solidFill>
                  <a:schemeClr val="bg2"/>
                </a:solidFill>
                <a:latin typeface="Sitka Banner (Títulos)"/>
              </a:rPr>
              <a:t> </a:t>
            </a:r>
            <a:r>
              <a:rPr lang="es-ES" sz="3200" b="1" dirty="0" err="1">
                <a:solidFill>
                  <a:schemeClr val="bg2"/>
                </a:solidFill>
                <a:latin typeface="Sitka Banner (Títulos)"/>
              </a:rPr>
              <a:t>tools</a:t>
            </a:r>
            <a:endParaRPr lang="es-ES" sz="3200" b="1" dirty="0">
              <a:solidFill>
                <a:schemeClr val="bg2"/>
              </a:solidFill>
              <a:latin typeface="Sitka Banner (Títulos)"/>
            </a:endParaRPr>
          </a:p>
        </p:txBody>
      </p:sp>
      <p:pic>
        <p:nvPicPr>
          <p:cNvPr id="1026" name="Picture 2" descr="Microsoft Unveils a New Look - The Official Microsoft Blog">
            <a:extLst>
              <a:ext uri="{FF2B5EF4-FFF2-40B4-BE49-F238E27FC236}">
                <a16:creationId xmlns:a16="http://schemas.microsoft.com/office/drawing/2014/main" id="{DE40F4D7-F602-A612-ABEB-46E53208D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2" y="2997699"/>
            <a:ext cx="3070860" cy="11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Libros con relleno sólido">
            <a:extLst>
              <a:ext uri="{FF2B5EF4-FFF2-40B4-BE49-F238E27FC236}">
                <a16:creationId xmlns:a16="http://schemas.microsoft.com/office/drawing/2014/main" id="{3C517565-DD0C-8926-C730-A96F190BB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4876" y="1827102"/>
            <a:ext cx="914400" cy="914400"/>
          </a:xfrm>
          <a:prstGeom prst="rect">
            <a:avLst/>
          </a:prstGeom>
        </p:spPr>
      </p:pic>
      <p:pic>
        <p:nvPicPr>
          <p:cNvPr id="9" name="Gráfico 8" descr="Libros con relleno sólido">
            <a:extLst>
              <a:ext uri="{FF2B5EF4-FFF2-40B4-BE49-F238E27FC236}">
                <a16:creationId xmlns:a16="http://schemas.microsoft.com/office/drawing/2014/main" id="{A54FB46B-8C18-73BB-2E76-73D0DFA99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5822" y="1817928"/>
            <a:ext cx="914400" cy="914400"/>
          </a:xfrm>
          <a:prstGeom prst="rect">
            <a:avLst/>
          </a:prstGeom>
        </p:spPr>
      </p:pic>
      <p:pic>
        <p:nvPicPr>
          <p:cNvPr id="11" name="Gráfico 10" descr="Libros con relleno sólido">
            <a:extLst>
              <a:ext uri="{FF2B5EF4-FFF2-40B4-BE49-F238E27FC236}">
                <a16:creationId xmlns:a16="http://schemas.microsoft.com/office/drawing/2014/main" id="{3E999B09-D2EE-3CC9-86E2-7B93C151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6768" y="1817928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083BC89-7C35-1DDD-1A9A-6726BB9C93F4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1</a:t>
            </a:r>
          </a:p>
        </p:txBody>
      </p:sp>
      <p:pic>
        <p:nvPicPr>
          <p:cNvPr id="2052" name="Picture 4" descr="DeepSpeed - Microsoft Research">
            <a:extLst>
              <a:ext uri="{FF2B5EF4-FFF2-40B4-BE49-F238E27FC236}">
                <a16:creationId xmlns:a16="http://schemas.microsoft.com/office/drawing/2014/main" id="{0865CA98-93B0-FA8D-E6F8-641650AC9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4" y="1732880"/>
            <a:ext cx="27336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0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Abstrct graphic of red blue smoke">
            <a:extLst>
              <a:ext uri="{FF2B5EF4-FFF2-40B4-BE49-F238E27FC236}">
                <a16:creationId xmlns:a16="http://schemas.microsoft.com/office/drawing/2014/main" id="{9515216A-48F4-E965-29B8-F698212E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10" b="10240"/>
          <a:stretch/>
        </p:blipFill>
        <p:spPr>
          <a:xfrm>
            <a:off x="-8182" y="-1"/>
            <a:ext cx="12200182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A9E6A-CF48-6808-42FA-1DCE2084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89" y="2507197"/>
            <a:ext cx="3831336" cy="303580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Pillars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Innovation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424D3-8477-3434-6502-F8AF009E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947" y="210603"/>
            <a:ext cx="4055582" cy="5660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</a:rPr>
              <a:t>	Training</a:t>
            </a:r>
          </a:p>
          <a:p>
            <a:r>
              <a:rPr lang="es-ES" sz="3200" dirty="0" err="1">
                <a:solidFill>
                  <a:schemeClr val="bg1"/>
                </a:solidFill>
              </a:rPr>
              <a:t>Speed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Scale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Cost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Democratization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RLHF Training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</a:rPr>
              <a:t>           </a:t>
            </a:r>
            <a:r>
              <a:rPr lang="es-ES" sz="3200" dirty="0" err="1">
                <a:solidFill>
                  <a:schemeClr val="bg1"/>
                </a:solidFill>
              </a:rPr>
              <a:t>Inference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Large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Models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Latency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Serving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Cost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Agility</a:t>
            </a:r>
          </a:p>
          <a:p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2DEB9EA-9155-DC77-CE78-21F0D47A7B32}"/>
              </a:ext>
            </a:extLst>
          </p:cNvPr>
          <p:cNvSpPr txBox="1">
            <a:spLocks/>
          </p:cNvSpPr>
          <p:nvPr/>
        </p:nvSpPr>
        <p:spPr>
          <a:xfrm>
            <a:off x="7476254" y="210603"/>
            <a:ext cx="5043054" cy="6588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200" dirty="0">
                <a:solidFill>
                  <a:schemeClr val="bg1"/>
                </a:solidFill>
              </a:rPr>
              <a:t>	</a:t>
            </a:r>
            <a:r>
              <a:rPr lang="es-ES" sz="3200" dirty="0" err="1">
                <a:solidFill>
                  <a:schemeClr val="bg1"/>
                </a:solidFill>
              </a:rPr>
              <a:t>Compression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Model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Size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Composability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Runnable</a:t>
            </a:r>
            <a:r>
              <a:rPr lang="es-ES" sz="3200" dirty="0">
                <a:solidFill>
                  <a:schemeClr val="bg1"/>
                </a:solidFill>
              </a:rPr>
              <a:t> </a:t>
            </a:r>
            <a:r>
              <a:rPr lang="es-ES" sz="3200" dirty="0" err="1">
                <a:solidFill>
                  <a:schemeClr val="bg1"/>
                </a:solidFill>
              </a:rPr>
              <a:t>on</a:t>
            </a:r>
            <a:r>
              <a:rPr lang="es-ES" sz="3200" dirty="0">
                <a:solidFill>
                  <a:schemeClr val="bg1"/>
                </a:solidFill>
              </a:rPr>
              <a:t> Cl-</a:t>
            </a:r>
            <a:r>
              <a:rPr lang="es-ES" sz="3200" dirty="0" err="1">
                <a:solidFill>
                  <a:schemeClr val="bg1"/>
                </a:solidFill>
              </a:rPr>
              <a:t>Devices</a:t>
            </a:r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S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200" dirty="0">
                <a:solidFill>
                  <a:schemeClr val="bg1"/>
                </a:solidFill>
              </a:rPr>
              <a:t>	   </a:t>
            </a:r>
            <a:r>
              <a:rPr lang="es-ES" sz="3200" dirty="0" err="1">
                <a:solidFill>
                  <a:schemeClr val="bg1"/>
                </a:solidFill>
              </a:rPr>
              <a:t>Science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Speed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Scale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Capability</a:t>
            </a:r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 err="1">
                <a:solidFill>
                  <a:schemeClr val="bg1"/>
                </a:solidFill>
              </a:rPr>
              <a:t>Diversity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7B83E0-10B9-F90A-3DB0-CBEA1FFCE570}"/>
              </a:ext>
            </a:extLst>
          </p:cNvPr>
          <p:cNvSpPr/>
          <p:nvPr/>
        </p:nvSpPr>
        <p:spPr>
          <a:xfrm>
            <a:off x="4430159" y="335459"/>
            <a:ext cx="1809478" cy="4274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10238-FEBB-7051-F26D-7D80FB1C75BC}"/>
              </a:ext>
            </a:extLst>
          </p:cNvPr>
          <p:cNvSpPr/>
          <p:nvPr/>
        </p:nvSpPr>
        <p:spPr>
          <a:xfrm>
            <a:off x="4593772" y="3429000"/>
            <a:ext cx="2026865" cy="5467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022CA5-A325-DD35-428B-DD1EC99A31EC}"/>
              </a:ext>
            </a:extLst>
          </p:cNvPr>
          <p:cNvSpPr/>
          <p:nvPr/>
        </p:nvSpPr>
        <p:spPr>
          <a:xfrm>
            <a:off x="8407146" y="292025"/>
            <a:ext cx="2648512" cy="4709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22E227-8774-0F39-BDE7-05A511190A90}"/>
              </a:ext>
            </a:extLst>
          </p:cNvPr>
          <p:cNvSpPr/>
          <p:nvPr/>
        </p:nvSpPr>
        <p:spPr>
          <a:xfrm>
            <a:off x="8624860" y="3504875"/>
            <a:ext cx="1852241" cy="4709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6740B5-E058-E544-DD35-7D7F72995E8F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601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nd orange Colour Powder background">
            <a:extLst>
              <a:ext uri="{FF2B5EF4-FFF2-40B4-BE49-F238E27FC236}">
                <a16:creationId xmlns:a16="http://schemas.microsoft.com/office/drawing/2014/main" id="{626F0BEB-4024-CC98-7217-E9C88CEA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" b="12758"/>
          <a:stretch/>
        </p:blipFill>
        <p:spPr>
          <a:xfrm>
            <a:off x="1" y="1744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8F632-2E6B-99FE-619C-0085087B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60295"/>
            <a:ext cx="4873741" cy="11020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u="sng" dirty="0" err="1">
                <a:solidFill>
                  <a:srgbClr val="FFFFFF"/>
                </a:solidFill>
              </a:rPr>
              <a:t>DeepSpeed</a:t>
            </a:r>
            <a:r>
              <a:rPr lang="en-US" u="sng" dirty="0">
                <a:solidFill>
                  <a:srgbClr val="FFFFFF"/>
                </a:solidFill>
              </a:rPr>
              <a:t> Chat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E2E8C0-DD58-A7FA-B446-2488F84A96EB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55537F-A777-2C43-AAC6-E34BF103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56" y="2807640"/>
            <a:ext cx="8135485" cy="1438476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068472FC-2058-83B7-22A5-432CBF1D4BD4}"/>
              </a:ext>
            </a:extLst>
          </p:cNvPr>
          <p:cNvSpPr txBox="1">
            <a:spLocks/>
          </p:cNvSpPr>
          <p:nvPr/>
        </p:nvSpPr>
        <p:spPr>
          <a:xfrm>
            <a:off x="758951" y="1458178"/>
            <a:ext cx="11018745" cy="1422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0" dirty="0">
                <a:solidFill>
                  <a:srgbClr val="00B050"/>
                </a:solidFill>
              </a:rPr>
              <a:t>Fast</a:t>
            </a:r>
            <a:r>
              <a:rPr lang="en-US" sz="3200" i="0" dirty="0">
                <a:solidFill>
                  <a:srgbClr val="FFFFFF"/>
                </a:solidFill>
              </a:rPr>
              <a:t>, </a:t>
            </a:r>
            <a:r>
              <a:rPr lang="en-US" sz="3200" b="1" i="0" dirty="0">
                <a:solidFill>
                  <a:srgbClr val="00B050"/>
                </a:solidFill>
              </a:rPr>
              <a:t>Easy</a:t>
            </a:r>
            <a:r>
              <a:rPr lang="en-US" sz="3200" i="0" dirty="0">
                <a:solidFill>
                  <a:srgbClr val="FFFFFF"/>
                </a:solidFill>
              </a:rPr>
              <a:t>, </a:t>
            </a:r>
            <a:r>
              <a:rPr lang="en-US" sz="3200" b="1" i="0" dirty="0">
                <a:solidFill>
                  <a:srgbClr val="00B050"/>
                </a:solidFill>
              </a:rPr>
              <a:t>Affordable</a:t>
            </a:r>
            <a:r>
              <a:rPr lang="en-US" sz="3200" i="0" dirty="0">
                <a:solidFill>
                  <a:srgbClr val="FFFFFF"/>
                </a:solidFill>
              </a:rPr>
              <a:t> Reinforcement Learning from Human Feedback (</a:t>
            </a:r>
            <a:r>
              <a:rPr lang="en-US" sz="3200" b="1" i="0" dirty="0">
                <a:solidFill>
                  <a:srgbClr val="00B050"/>
                </a:solidFill>
              </a:rPr>
              <a:t>RLHF</a:t>
            </a:r>
            <a:r>
              <a:rPr lang="en-US" sz="3200" i="0" dirty="0">
                <a:solidFill>
                  <a:srgbClr val="FFFFFF"/>
                </a:solidFill>
              </a:rPr>
              <a:t>) training of ChatGPT-like Models </a:t>
            </a:r>
          </a:p>
          <a:p>
            <a:pPr algn="ctr"/>
            <a:r>
              <a:rPr lang="en-US" sz="3200" b="1" i="0" dirty="0">
                <a:solidFill>
                  <a:srgbClr val="00B050"/>
                </a:solidFill>
              </a:rPr>
              <a:t>AT</a:t>
            </a:r>
            <a:r>
              <a:rPr lang="en-US" sz="3200" i="0" dirty="0">
                <a:solidFill>
                  <a:srgbClr val="00B050"/>
                </a:solidFill>
              </a:rPr>
              <a:t> </a:t>
            </a:r>
            <a:r>
              <a:rPr lang="en-US" sz="3200" b="1" i="0" dirty="0">
                <a:solidFill>
                  <a:srgbClr val="00B050"/>
                </a:solidFill>
              </a:rPr>
              <a:t>ALL</a:t>
            </a:r>
            <a:r>
              <a:rPr lang="en-US" sz="3200" i="0" dirty="0">
                <a:solidFill>
                  <a:srgbClr val="00B050"/>
                </a:solidFill>
              </a:rPr>
              <a:t> </a:t>
            </a:r>
            <a:r>
              <a:rPr lang="en-US" sz="3200" b="1" i="0" dirty="0">
                <a:solidFill>
                  <a:srgbClr val="00B050"/>
                </a:solidFill>
              </a:rPr>
              <a:t>SCALES</a:t>
            </a:r>
          </a:p>
          <a:p>
            <a:endParaRPr lang="en-US" sz="3200" i="0" dirty="0">
              <a:solidFill>
                <a:srgbClr val="FFFFFF"/>
              </a:solidFill>
            </a:endParaRPr>
          </a:p>
        </p:txBody>
      </p:sp>
      <p:pic>
        <p:nvPicPr>
          <p:cNvPr id="5122" name="Picture 2" descr="Logos - arXiv info">
            <a:extLst>
              <a:ext uri="{FF2B5EF4-FFF2-40B4-BE49-F238E27FC236}">
                <a16:creationId xmlns:a16="http://schemas.microsoft.com/office/drawing/2014/main" id="{033E4174-985C-3C90-E89C-624B9F06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19" y="3572042"/>
            <a:ext cx="1702103" cy="107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03C3950F-A5B0-7B10-6BCD-A733FDE4C657}"/>
              </a:ext>
            </a:extLst>
          </p:cNvPr>
          <p:cNvSpPr txBox="1">
            <a:spLocks/>
          </p:cNvSpPr>
          <p:nvPr/>
        </p:nvSpPr>
        <p:spPr>
          <a:xfrm>
            <a:off x="9893824" y="4813992"/>
            <a:ext cx="1702100" cy="4011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0" dirty="0">
                <a:solidFill>
                  <a:srgbClr val="FFFFFF"/>
                </a:solidFill>
              </a:rPr>
              <a:t>2</a:t>
            </a:r>
            <a:r>
              <a:rPr lang="en-US" sz="2400" i="0" baseline="30000" dirty="0">
                <a:solidFill>
                  <a:srgbClr val="FFFFFF"/>
                </a:solidFill>
              </a:rPr>
              <a:t>nd</a:t>
            </a:r>
            <a:r>
              <a:rPr lang="en-US" sz="2400" i="0" dirty="0">
                <a:solidFill>
                  <a:srgbClr val="FFFFFF"/>
                </a:solidFill>
              </a:rPr>
              <a:t> Aug 2023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90E1FDA5-A671-F71C-483E-01442F7496AC}"/>
              </a:ext>
            </a:extLst>
          </p:cNvPr>
          <p:cNvSpPr txBox="1">
            <a:spLocks/>
          </p:cNvSpPr>
          <p:nvPr/>
        </p:nvSpPr>
        <p:spPr>
          <a:xfrm>
            <a:off x="6599376" y="543096"/>
            <a:ext cx="4565901" cy="750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0" dirty="0">
                <a:solidFill>
                  <a:srgbClr val="00B050"/>
                </a:solidFill>
              </a:rPr>
              <a:t>Specialized extension of </a:t>
            </a:r>
            <a:r>
              <a:rPr lang="en-US" sz="2400" i="0" dirty="0" err="1">
                <a:solidFill>
                  <a:srgbClr val="00B050"/>
                </a:solidFill>
              </a:rPr>
              <a:t>DeepSpeed</a:t>
            </a:r>
            <a:r>
              <a:rPr lang="en-US" sz="2400" i="0" dirty="0">
                <a:solidFill>
                  <a:srgbClr val="00B050"/>
                </a:solidFill>
              </a:rPr>
              <a:t> framework optimized for RLHF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DF1ADAC-1C5D-24C8-39D3-92D0881A2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56" y="4218633"/>
            <a:ext cx="8135485" cy="129558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75EDD11-7D47-79F7-C3B5-F688BF0E4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55" y="5463212"/>
            <a:ext cx="8135483" cy="1305107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5A5AFD54-321B-059C-4D85-500C75B9630A}"/>
              </a:ext>
            </a:extLst>
          </p:cNvPr>
          <p:cNvSpPr/>
          <p:nvPr/>
        </p:nvSpPr>
        <p:spPr>
          <a:xfrm>
            <a:off x="7261398" y="3195884"/>
            <a:ext cx="1672290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E2DFA55-7EA6-80CA-D20B-3C1C85EB7C3A}"/>
              </a:ext>
            </a:extLst>
          </p:cNvPr>
          <p:cNvSpPr/>
          <p:nvPr/>
        </p:nvSpPr>
        <p:spPr>
          <a:xfrm>
            <a:off x="4174224" y="3195884"/>
            <a:ext cx="1531632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26BD82D-8F74-70B4-321F-4404A4111018}"/>
              </a:ext>
            </a:extLst>
          </p:cNvPr>
          <p:cNvSpPr/>
          <p:nvPr/>
        </p:nvSpPr>
        <p:spPr>
          <a:xfrm>
            <a:off x="7477548" y="5788192"/>
            <a:ext cx="1556724" cy="87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99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FF406-5084-202B-B5F9-D88FA788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A1D07-E23C-F906-236D-7DB0341E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D68D14-FFA0-9A2C-BCC5-07F9E72B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EEC9EA1-8FD6-0ECD-FC2A-9DFCF1A509B1}"/>
                  </a:ext>
                </a:extLst>
              </p14:cNvPr>
              <p14:cNvContentPartPr/>
              <p14:nvPr/>
            </p14:nvContentPartPr>
            <p14:xfrm>
              <a:off x="-1941617" y="3880320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EEC9EA1-8FD6-0ECD-FC2A-9DFCF1A509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50257" y="3871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7A66BA69-2E3F-6A4B-6BC9-B92850A9162C}"/>
                  </a:ext>
                </a:extLst>
              </p14:cNvPr>
              <p14:cNvContentPartPr/>
              <p14:nvPr/>
            </p14:nvContentPartPr>
            <p14:xfrm>
              <a:off x="2477407" y="3043053"/>
              <a:ext cx="625680" cy="5410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7A66BA69-2E3F-6A4B-6BC9-B92850A916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8767" y="3034053"/>
                <a:ext cx="64332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49CD634-4F71-6E60-DA72-51881796405F}"/>
                  </a:ext>
                </a:extLst>
              </p14:cNvPr>
              <p14:cNvContentPartPr/>
              <p14:nvPr/>
            </p14:nvContentPartPr>
            <p14:xfrm>
              <a:off x="612967" y="2537253"/>
              <a:ext cx="700200" cy="5245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49CD634-4F71-6E60-DA72-5188179640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327" y="2528613"/>
                <a:ext cx="7178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78EF7640-FCF9-FFF7-6536-C9A1F288DBEF}"/>
                  </a:ext>
                </a:extLst>
              </p14:cNvPr>
              <p14:cNvContentPartPr/>
              <p14:nvPr/>
            </p14:nvContentPartPr>
            <p14:xfrm>
              <a:off x="5365687" y="3071133"/>
              <a:ext cx="488880" cy="46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78EF7640-FCF9-FFF7-6536-C9A1F288DB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6687" y="3062133"/>
                <a:ext cx="5065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531F6031-15EF-72CA-4EB7-E0EDCE7504C6}"/>
                  </a:ext>
                </a:extLst>
              </p14:cNvPr>
              <p14:cNvContentPartPr/>
              <p14:nvPr/>
            </p14:nvContentPartPr>
            <p14:xfrm>
              <a:off x="4458127" y="2621493"/>
              <a:ext cx="606600" cy="3981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531F6031-15EF-72CA-4EB7-E0EDCE7504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9487" y="2612493"/>
                <a:ext cx="62424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34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FCDEC3D-3708-326E-BD1E-18DDAB262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5" b="445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72E19-777F-B8BC-A973-BEC9A2D1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49" y="246482"/>
            <a:ext cx="10469875" cy="11020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u="sng" dirty="0">
                <a:solidFill>
                  <a:srgbClr val="FFFFFF"/>
                </a:solidFill>
              </a:rPr>
              <a:t>Fundamentals of Reinforcement Learning</a:t>
            </a:r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0B44A2-DF59-626B-9152-E0D98A02B3FC}"/>
              </a:ext>
            </a:extLst>
          </p:cNvPr>
          <p:cNvSpPr txBox="1"/>
          <p:nvPr/>
        </p:nvSpPr>
        <p:spPr>
          <a:xfrm>
            <a:off x="11356660" y="6029706"/>
            <a:ext cx="100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Sitka Banner (Títulos)"/>
              </a:rPr>
              <a:t>4</a:t>
            </a:r>
          </a:p>
        </p:txBody>
      </p:sp>
      <p:pic>
        <p:nvPicPr>
          <p:cNvPr id="8194" name="Picture 2" descr="GitHub - feknall/gym-mountain-car: Q-Learning algorithm for ...">
            <a:extLst>
              <a:ext uri="{FF2B5EF4-FFF2-40B4-BE49-F238E27FC236}">
                <a16:creationId xmlns:a16="http://schemas.microsoft.com/office/drawing/2014/main" id="{4E473112-42BB-2BD6-4F04-A13256CB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60459"/>
            <a:ext cx="5715000" cy="34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inforcement Learning and How Does it Works?">
            <a:extLst>
              <a:ext uri="{FF2B5EF4-FFF2-40B4-BE49-F238E27FC236}">
                <a16:creationId xmlns:a16="http://schemas.microsoft.com/office/drawing/2014/main" id="{077E437F-312D-3247-7FDB-94556D84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" y="3260459"/>
            <a:ext cx="4680842" cy="34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725347-8F07-CE8A-880F-F1E8D5C53621}"/>
              </a:ext>
            </a:extLst>
          </p:cNvPr>
          <p:cNvSpPr txBox="1">
            <a:spLocks/>
          </p:cNvSpPr>
          <p:nvPr/>
        </p:nvSpPr>
        <p:spPr>
          <a:xfrm>
            <a:off x="950976" y="1171443"/>
            <a:ext cx="3200397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Reward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State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B31F4C-D1D8-CDE0-A859-46C962292DFF}"/>
              </a:ext>
            </a:extLst>
          </p:cNvPr>
          <p:cNvSpPr txBox="1">
            <a:spLocks/>
          </p:cNvSpPr>
          <p:nvPr/>
        </p:nvSpPr>
        <p:spPr>
          <a:xfrm>
            <a:off x="3469887" y="808011"/>
            <a:ext cx="3310130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Policy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Value Function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D4AA8-1687-0251-4940-57AB3462BBAC}"/>
              </a:ext>
            </a:extLst>
          </p:cNvPr>
          <p:cNvSpPr txBox="1">
            <a:spLocks/>
          </p:cNvSpPr>
          <p:nvPr/>
        </p:nvSpPr>
        <p:spPr>
          <a:xfrm>
            <a:off x="6583734" y="1108181"/>
            <a:ext cx="5517860" cy="17458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FFFFFF"/>
                </a:solidFill>
              </a:rPr>
              <a:t>Mountain Car Gym</a:t>
            </a:r>
          </a:p>
          <a:p>
            <a:pPr algn="ctr"/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Learning Goal</a:t>
            </a:r>
            <a:r>
              <a:rPr lang="en-US" sz="2800" dirty="0">
                <a:solidFill>
                  <a:srgbClr val="FFFFFF"/>
                </a:solidFill>
              </a:rPr>
              <a:t>: Balance acceleration, gravity and momentum to reach the top right hill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9654FB0-2407-1CDD-307E-C8C65FFE7A23}"/>
              </a:ext>
            </a:extLst>
          </p:cNvPr>
          <p:cNvSpPr txBox="1"/>
          <p:nvPr/>
        </p:nvSpPr>
        <p:spPr>
          <a:xfrm>
            <a:off x="6059169" y="6240892"/>
            <a:ext cx="184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Agent</a:t>
            </a:r>
            <a:r>
              <a:rPr lang="es-ES" sz="2400" b="1" dirty="0"/>
              <a:t>: Car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213639E-8E71-8C18-F0CB-831FEED279DA}"/>
              </a:ext>
            </a:extLst>
          </p:cNvPr>
          <p:cNvSpPr txBox="1"/>
          <p:nvPr/>
        </p:nvSpPr>
        <p:spPr>
          <a:xfrm>
            <a:off x="6167624" y="3375464"/>
            <a:ext cx="487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Environment</a:t>
            </a:r>
            <a:r>
              <a:rPr lang="es-ES" sz="2400" b="1" dirty="0"/>
              <a:t>: Sinusoidal Valley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08F599-ECDD-D489-54FA-92FCF0CDBF79}"/>
              </a:ext>
            </a:extLst>
          </p:cNvPr>
          <p:cNvSpPr txBox="1"/>
          <p:nvPr/>
        </p:nvSpPr>
        <p:spPr>
          <a:xfrm>
            <a:off x="9454896" y="6002345"/>
            <a:ext cx="235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Actions</a:t>
            </a:r>
            <a:r>
              <a:rPr lang="es-ES" b="1" dirty="0"/>
              <a:t>: </a:t>
            </a:r>
            <a:r>
              <a:rPr lang="es-ES" b="1" dirty="0" err="1"/>
              <a:t>Acc</a:t>
            </a:r>
            <a:r>
              <a:rPr lang="es-ES" b="1" dirty="0"/>
              <a:t> </a:t>
            </a:r>
            <a:r>
              <a:rPr lang="es-ES" b="1" dirty="0" err="1"/>
              <a:t>Right</a:t>
            </a:r>
            <a:r>
              <a:rPr lang="es-ES" b="1" dirty="0"/>
              <a:t> / </a:t>
            </a:r>
            <a:r>
              <a:rPr lang="es-ES" b="1" dirty="0" err="1"/>
              <a:t>Left</a:t>
            </a:r>
            <a:r>
              <a:rPr lang="es-ES" b="1" dirty="0"/>
              <a:t>/</a:t>
            </a:r>
            <a:r>
              <a:rPr lang="es-ES" b="1" dirty="0" err="1"/>
              <a:t>Nothing</a:t>
            </a:r>
            <a:endParaRPr lang="es-ES" b="1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E26BD3-91EB-43F5-0A0A-487B7ADC9F99}"/>
              </a:ext>
            </a:extLst>
          </p:cNvPr>
          <p:cNvSpPr/>
          <p:nvPr/>
        </p:nvSpPr>
        <p:spPr>
          <a:xfrm>
            <a:off x="7772400" y="1135298"/>
            <a:ext cx="3154680" cy="4596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24870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723</Words>
  <Application>Microsoft Office PowerPoint</Application>
  <PresentationFormat>Panorámica</PresentationFormat>
  <Paragraphs>206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Aptos</vt:lpstr>
      <vt:lpstr>Arial</vt:lpstr>
      <vt:lpstr>Avenir Next LT Pro</vt:lpstr>
      <vt:lpstr>Sitka Banner</vt:lpstr>
      <vt:lpstr>Sitka Banner (Títulos)</vt:lpstr>
      <vt:lpstr>HeadlinesVTI</vt:lpstr>
      <vt:lpstr>DeepSpeed  </vt:lpstr>
      <vt:lpstr>Presenter</vt:lpstr>
      <vt:lpstr>Presentación de PowerPoint</vt:lpstr>
      <vt:lpstr>Agenda</vt:lpstr>
      <vt:lpstr>Presentación de PowerPoint</vt:lpstr>
      <vt:lpstr>Pillars of Innovation</vt:lpstr>
      <vt:lpstr>DeepSpeed Chat</vt:lpstr>
      <vt:lpstr>Presentación de PowerPoint</vt:lpstr>
      <vt:lpstr>Fundamentals of Reinforcement Learning</vt:lpstr>
      <vt:lpstr>Reinforcement Learning with Human Feedback</vt:lpstr>
      <vt:lpstr>DeepSpeed Chat’s Training Pipeline</vt:lpstr>
      <vt:lpstr>Step 1: Supervised Fine-Tuning</vt:lpstr>
      <vt:lpstr>Presentación de PowerPoint</vt:lpstr>
      <vt:lpstr>Step 1: Supervised fine-tuning</vt:lpstr>
      <vt:lpstr>Step 2: Reward Model Fine-tuning</vt:lpstr>
      <vt:lpstr>Step 3: RLHF Training - PPO</vt:lpstr>
      <vt:lpstr>DeepSpeed Chat Implementation</vt:lpstr>
      <vt:lpstr>Repository Tree Structure</vt:lpstr>
      <vt:lpstr>Step 1: SFT Execution</vt:lpstr>
      <vt:lpstr>Presentación de PowerPoint</vt:lpstr>
      <vt:lpstr>NVIDIA A30 – GPU Memory: 24GB</vt:lpstr>
      <vt:lpstr>Presentación de PowerPoint</vt:lpstr>
      <vt:lpstr>Exection Step1: SFT</vt:lpstr>
      <vt:lpstr>Checking GPUs</vt:lpstr>
      <vt:lpstr>Step 2: RW Execution</vt:lpstr>
      <vt:lpstr>Presentación de PowerPoint</vt:lpstr>
      <vt:lpstr>Presentación de PowerPoint</vt:lpstr>
      <vt:lpstr>Step 3: RLHF Execution</vt:lpstr>
      <vt:lpstr>Presentación de PowerPoint</vt:lpstr>
      <vt:lpstr>Presentación de PowerPoint</vt:lpstr>
      <vt:lpstr>Model Testing</vt:lpstr>
      <vt:lpstr>Project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DeepSpeed  </dc:title>
  <dc:creator>Pablo Mollá</dc:creator>
  <cp:lastModifiedBy>Pablo Mollá</cp:lastModifiedBy>
  <cp:revision>101</cp:revision>
  <dcterms:created xsi:type="dcterms:W3CDTF">2024-05-06T08:33:41Z</dcterms:created>
  <dcterms:modified xsi:type="dcterms:W3CDTF">2024-05-13T06:40:38Z</dcterms:modified>
</cp:coreProperties>
</file>